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70" r:id="rId4"/>
    <p:sldMasterId id="214748367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Lst>
  <p:sldSz cy="5143500" cx="9144000"/>
  <p:notesSz cx="6858000" cy="9144000"/>
  <p:embeddedFontLst>
    <p:embeddedFont>
      <p:font typeface="EB Garamond"/>
      <p:regular r:id="rId26"/>
      <p:bold r:id="rId27"/>
      <p:italic r:id="rId28"/>
      <p:boldItalic r:id="rId29"/>
    </p:embeddedFont>
    <p:embeddedFont>
      <p:font typeface="Helvetica Neue"/>
      <p:regular r:id="rId30"/>
      <p:bold r:id="rId31"/>
      <p:italic r:id="rId32"/>
      <p:boldItalic r:id="rId3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font" Target="fonts/EBGaramond-regular.fntdata"/><Relationship Id="rId25" Type="http://schemas.openxmlformats.org/officeDocument/2006/relationships/slide" Target="slides/slide19.xml"/><Relationship Id="rId28" Type="http://schemas.openxmlformats.org/officeDocument/2006/relationships/font" Target="fonts/EBGaramond-italic.fntdata"/><Relationship Id="rId27" Type="http://schemas.openxmlformats.org/officeDocument/2006/relationships/font" Target="fonts/EBGaramond-bold.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font" Target="fonts/EBGaramond-boldItalic.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HelveticaNeue-bold.fntdata"/><Relationship Id="rId30" Type="http://schemas.openxmlformats.org/officeDocument/2006/relationships/font" Target="fonts/HelveticaNeue-regular.fntdata"/><Relationship Id="rId11" Type="http://schemas.openxmlformats.org/officeDocument/2006/relationships/slide" Target="slides/slide5.xml"/><Relationship Id="rId33" Type="http://schemas.openxmlformats.org/officeDocument/2006/relationships/font" Target="fonts/HelveticaNeue-boldItalic.fntdata"/><Relationship Id="rId10" Type="http://schemas.openxmlformats.org/officeDocument/2006/relationships/slide" Target="slides/slide4.xml"/><Relationship Id="rId32" Type="http://schemas.openxmlformats.org/officeDocument/2006/relationships/font" Target="fonts/HelveticaNeue-italic.fntdata"/><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document/d/1RRAOangkTDCs99CzeFKNPicKLgnpoW0JCyOKtjVomTU/edit?usp=sharing" TargetMode="Externa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wikipedia.org/wiki/Mission_patch" TargetMode="Externa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polyu.edu.hk/web/en/media/media_releases/index_id_6174.html" TargetMode="External"/><Relationship Id="rId3" Type="http://schemas.openxmlformats.org/officeDocument/2006/relationships/hyperlink" Target="https://www.polyu.edu.hk/web/en/media/media_releases/index_id_6174.html" TargetMode="Externa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 name="Shape 95"/>
        <p:cNvGrpSpPr/>
        <p:nvPr/>
      </p:nvGrpSpPr>
      <p:grpSpPr>
        <a:xfrm>
          <a:off x="0" y="0"/>
          <a:ext cx="0" cy="0"/>
          <a:chOff x="0" y="0"/>
          <a:chExt cx="0" cy="0"/>
        </a:xfrm>
      </p:grpSpPr>
      <p:sp>
        <p:nvSpPr>
          <p:cNvPr id="96" name="Google Shape;9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More notes can be found in this document</a:t>
            </a:r>
            <a:endParaRPr/>
          </a:p>
          <a:p>
            <a:pPr indent="0" lvl="0" marL="0" rtl="0" algn="l">
              <a:spcBef>
                <a:spcPts val="0"/>
              </a:spcBef>
              <a:spcAft>
                <a:spcPts val="0"/>
              </a:spcAft>
              <a:buNone/>
            </a:pPr>
            <a:r>
              <a:rPr lang="en" u="sng">
                <a:solidFill>
                  <a:schemeClr val="hlink"/>
                </a:solidFill>
                <a:hlinkClick r:id="rId2"/>
              </a:rPr>
              <a:t>https://docs.google.com/document/d/1RRAOangkTDCs99CzeFKNPicKLgnpoW0JCyOKtjVomTU/edit?usp=sharing</a:t>
            </a:r>
            <a:endParaRPr/>
          </a:p>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1" name="Shape 171"/>
        <p:cNvGrpSpPr/>
        <p:nvPr/>
      </p:nvGrpSpPr>
      <p:grpSpPr>
        <a:xfrm>
          <a:off x="0" y="0"/>
          <a:ext cx="0" cy="0"/>
          <a:chOff x="0" y="0"/>
          <a:chExt cx="0" cy="0"/>
        </a:xfrm>
      </p:grpSpPr>
      <p:sp>
        <p:nvSpPr>
          <p:cNvPr id="172" name="Google Shape;172;g56f1c19864_0_2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56f1c19864_0_2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Another example is the MARCO mission to follow the InSight rover as it travels to Mars!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7" name="Shape 177"/>
        <p:cNvGrpSpPr/>
        <p:nvPr/>
      </p:nvGrpSpPr>
      <p:grpSpPr>
        <a:xfrm>
          <a:off x="0" y="0"/>
          <a:ext cx="0" cy="0"/>
          <a:chOff x="0" y="0"/>
          <a:chExt cx="0" cy="0"/>
        </a:xfrm>
      </p:grpSpPr>
      <p:sp>
        <p:nvSpPr>
          <p:cNvPr id="178" name="Google Shape;178;g56f1c19864_0_2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56f1c19864_0_2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u="sng">
                <a:solidFill>
                  <a:schemeClr val="hlink"/>
                </a:solidFill>
                <a:hlinkClick r:id="rId2"/>
              </a:rPr>
              <a:t>https://en.wikipedia.org/wiki/Mission_patch</a:t>
            </a:r>
            <a:endParaRPr/>
          </a:p>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7" name="Shape 187"/>
        <p:cNvGrpSpPr/>
        <p:nvPr/>
      </p:nvGrpSpPr>
      <p:grpSpPr>
        <a:xfrm>
          <a:off x="0" y="0"/>
          <a:ext cx="0" cy="0"/>
          <a:chOff x="0" y="0"/>
          <a:chExt cx="0" cy="0"/>
        </a:xfrm>
      </p:grpSpPr>
      <p:sp>
        <p:nvSpPr>
          <p:cNvPr id="188" name="Google Shape;188;g56f71ce173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56f71ce173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3" name="Shape 193"/>
        <p:cNvGrpSpPr/>
        <p:nvPr/>
      </p:nvGrpSpPr>
      <p:grpSpPr>
        <a:xfrm>
          <a:off x="0" y="0"/>
          <a:ext cx="0" cy="0"/>
          <a:chOff x="0" y="0"/>
          <a:chExt cx="0" cy="0"/>
        </a:xfrm>
      </p:grpSpPr>
      <p:sp>
        <p:nvSpPr>
          <p:cNvPr id="194" name="Google Shape;194;g56f71ce173_3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56f71ce173_3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Make sure to test their design using a fake cubesat locker that it would launch in (if it cant fit, it cant go to space! Engineering requirements are important! And make sure the cubesats are no more than 3-4 lb.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8" name="Shape 208"/>
        <p:cNvGrpSpPr/>
        <p:nvPr/>
      </p:nvGrpSpPr>
      <p:grpSpPr>
        <a:xfrm>
          <a:off x="0" y="0"/>
          <a:ext cx="0" cy="0"/>
          <a:chOff x="0" y="0"/>
          <a:chExt cx="0" cy="0"/>
        </a:xfrm>
      </p:grpSpPr>
      <p:sp>
        <p:nvSpPr>
          <p:cNvPr id="209" name="Google Shape;209;g56f1c19864_0_2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56f1c19864_0_2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Show video (optional)</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4" name="Shape 214"/>
        <p:cNvGrpSpPr/>
        <p:nvPr/>
      </p:nvGrpSpPr>
      <p:grpSpPr>
        <a:xfrm>
          <a:off x="0" y="0"/>
          <a:ext cx="0" cy="0"/>
          <a:chOff x="0" y="0"/>
          <a:chExt cx="0" cy="0"/>
        </a:xfrm>
      </p:grpSpPr>
      <p:sp>
        <p:nvSpPr>
          <p:cNvPr id="215" name="Google Shape;215;g56f71ce173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56f71ce173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 program the microbits, it should be done sequentially. I would </a:t>
            </a:r>
            <a:r>
              <a:rPr lang="en"/>
              <a:t>encourage</a:t>
            </a:r>
            <a:r>
              <a:rPr lang="en"/>
              <a:t> the students to start by programming the transmitting microbit followed by the </a:t>
            </a:r>
            <a:r>
              <a:rPr lang="en"/>
              <a:t>receiving</a:t>
            </a:r>
            <a:r>
              <a:rPr lang="en"/>
              <a:t> microbiot. The above is sample code but students should be encouraged to try out the code themselves and add to it (change the input sensor use, change methods of confirming the file was properly flashed, change strings, etc). But make sure that the radio sending and receiving pieces of the program stay as they are (no extra strings being outputted in the loops) or else it slows down the data </a:t>
            </a:r>
            <a:r>
              <a:rPr lang="en"/>
              <a:t>acquisition.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Students should have the transmitting microbit running on batteries and inside their cubesat and should have the receiving microbit plugged into the computer with the USB so that it can output the data via the console on the computer.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If there is time, have students modify the code to try out different sensors and compare the data they pick up.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Make sure you download the code on BOTH of the different devices (the A button pressing is an extra check for students to confirm)</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6" name="Shape 226"/>
        <p:cNvGrpSpPr/>
        <p:nvPr/>
      </p:nvGrpSpPr>
      <p:grpSpPr>
        <a:xfrm>
          <a:off x="0" y="0"/>
          <a:ext cx="0" cy="0"/>
          <a:chOff x="0" y="0"/>
          <a:chExt cx="0" cy="0"/>
        </a:xfrm>
      </p:grpSpPr>
      <p:sp>
        <p:nvSpPr>
          <p:cNvPr id="227" name="Google Shape;227;g56f71ce173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56f71ce173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5" name="Shape 235"/>
        <p:cNvGrpSpPr/>
        <p:nvPr/>
      </p:nvGrpSpPr>
      <p:grpSpPr>
        <a:xfrm>
          <a:off x="0" y="0"/>
          <a:ext cx="0" cy="0"/>
          <a:chOff x="0" y="0"/>
          <a:chExt cx="0" cy="0"/>
        </a:xfrm>
      </p:grpSpPr>
      <p:sp>
        <p:nvSpPr>
          <p:cNvPr id="236" name="Google Shape;236;g59341d96ac_1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59341d96ac_1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0" name="Shape 240"/>
        <p:cNvGrpSpPr/>
        <p:nvPr/>
      </p:nvGrpSpPr>
      <p:grpSpPr>
        <a:xfrm>
          <a:off x="0" y="0"/>
          <a:ext cx="0" cy="0"/>
          <a:chOff x="0" y="0"/>
          <a:chExt cx="0" cy="0"/>
        </a:xfrm>
      </p:grpSpPr>
      <p:sp>
        <p:nvSpPr>
          <p:cNvPr id="241" name="Google Shape;241;g59341d96ac_1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59341d96ac_1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Credit to Doyung Lee (PLIX) for making this great card! It can be printed out and put on tables for students who need extra help! This is the activity just to get a microbit to show the data from one microbit (so not talking), but it is a good start and shows how students can prepare and download a file!</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6" name="Shape 246"/>
        <p:cNvGrpSpPr/>
        <p:nvPr/>
      </p:nvGrpSpPr>
      <p:grpSpPr>
        <a:xfrm>
          <a:off x="0" y="0"/>
          <a:ext cx="0" cy="0"/>
          <a:chOff x="0" y="0"/>
          <a:chExt cx="0" cy="0"/>
        </a:xfrm>
      </p:grpSpPr>
      <p:sp>
        <p:nvSpPr>
          <p:cNvPr id="247" name="Google Shape;247;g56f1c19864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56f1c19864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decide which video you prefer!</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 name="Shape 101"/>
        <p:cNvGrpSpPr/>
        <p:nvPr/>
      </p:nvGrpSpPr>
      <p:grpSpPr>
        <a:xfrm>
          <a:off x="0" y="0"/>
          <a:ext cx="0" cy="0"/>
          <a:chOff x="0" y="0"/>
          <a:chExt cx="0" cy="0"/>
        </a:xfrm>
      </p:grpSpPr>
      <p:sp>
        <p:nvSpPr>
          <p:cNvPr id="102" name="Google Shape;102;g56f71ce173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56f71ce173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 name="Shape 107"/>
        <p:cNvGrpSpPr/>
        <p:nvPr/>
      </p:nvGrpSpPr>
      <p:grpSpPr>
        <a:xfrm>
          <a:off x="0" y="0"/>
          <a:ext cx="0" cy="0"/>
          <a:chOff x="0" y="0"/>
          <a:chExt cx="0" cy="0"/>
        </a:xfrm>
      </p:grpSpPr>
      <p:sp>
        <p:nvSpPr>
          <p:cNvPr id="108" name="Google Shape;108;g56f71ce17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56f71ce17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Try and get a lot of answers from the students for these questions!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Emphasize the change over time of this technology! Satellites started in 1957 with Sputnick and have come very far since! As we have gotten better at rocket design, satellite design, computer hardware, and sensing </a:t>
            </a:r>
            <a:r>
              <a:rPr lang="en"/>
              <a:t>systems</a:t>
            </a:r>
            <a:r>
              <a:rPr lang="en"/>
              <a:t> we are now able to produce and how that has allowed us to expand from using satellites as methods of communication to give us new insights into lots of parts of our universe.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Examples of satellites: [1] communication/internet [2] GPS [3] weather [4] exploring other planets (pictures chemical compositions, weather) [5] looking for explanets [6] tracking space objects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 name="Shape 116"/>
        <p:cNvGrpSpPr/>
        <p:nvPr/>
      </p:nvGrpSpPr>
      <p:grpSpPr>
        <a:xfrm>
          <a:off x="0" y="0"/>
          <a:ext cx="0" cy="0"/>
          <a:chOff x="0" y="0"/>
          <a:chExt cx="0" cy="0"/>
        </a:xfrm>
      </p:grpSpPr>
      <p:sp>
        <p:nvSpPr>
          <p:cNvPr id="117" name="Google Shape;117;g56f71ce173_3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56f71ce173_3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Ask what the benefits of having a big satellite over a small one is (more room for experiments, more room for power, more room for important hardware guts, longer lifetime,  etc) and how a smaller cubesat could be most useful (a specific mission, a risky mission, etc)</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 name="Shape 125"/>
        <p:cNvGrpSpPr/>
        <p:nvPr/>
      </p:nvGrpSpPr>
      <p:grpSpPr>
        <a:xfrm>
          <a:off x="0" y="0"/>
          <a:ext cx="0" cy="0"/>
          <a:chOff x="0" y="0"/>
          <a:chExt cx="0" cy="0"/>
        </a:xfrm>
      </p:grpSpPr>
      <p:sp>
        <p:nvSpPr>
          <p:cNvPr id="126" name="Google Shape;126;g59341d96ac_1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59341d96ac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Show video!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1" name="Shape 131"/>
        <p:cNvGrpSpPr/>
        <p:nvPr/>
      </p:nvGrpSpPr>
      <p:grpSpPr>
        <a:xfrm>
          <a:off x="0" y="0"/>
          <a:ext cx="0" cy="0"/>
          <a:chOff x="0" y="0"/>
          <a:chExt cx="0" cy="0"/>
        </a:xfrm>
      </p:grpSpPr>
      <p:sp>
        <p:nvSpPr>
          <p:cNvPr id="132" name="Google Shape;132;g56f1c19864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56f1c19864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Go into more detail about what these satellites are and where they live and what they are used for and why they are great!</a:t>
            </a:r>
            <a:endParaRPr/>
          </a:p>
          <a:p>
            <a:pPr indent="0" lvl="0" marL="0" rtl="0" algn="l">
              <a:spcBef>
                <a:spcPts val="0"/>
              </a:spcBef>
              <a:spcAft>
                <a:spcPts val="0"/>
              </a:spcAft>
              <a:buNone/>
            </a:pPr>
            <a:r>
              <a:rPr lang="en"/>
              <a:t>These cubesats are quicker to build, but have a shorter lifespan. They have standardized bodies and sizes but are more experimental with their payloads. They can be linked together to form a constellation instead of just one satellite. They do not usually add to space junk! They can be made and deployed by </a:t>
            </a:r>
            <a:r>
              <a:rPr lang="en"/>
              <a:t>hobbyists</a:t>
            </a:r>
            <a:r>
              <a:rPr lang="en"/>
              <a:t>, </a:t>
            </a:r>
            <a:r>
              <a:rPr lang="en"/>
              <a:t>universities</a:t>
            </a:r>
            <a:r>
              <a:rPr lang="en"/>
              <a:t>, private companies, and governments (much more accessible than traditional satellites)</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9" name="Shape 139"/>
        <p:cNvGrpSpPr/>
        <p:nvPr/>
      </p:nvGrpSpPr>
      <p:grpSpPr>
        <a:xfrm>
          <a:off x="0" y="0"/>
          <a:ext cx="0" cy="0"/>
          <a:chOff x="0" y="0"/>
          <a:chExt cx="0" cy="0"/>
        </a:xfrm>
      </p:grpSpPr>
      <p:sp>
        <p:nvSpPr>
          <p:cNvPr id="140" name="Google Shape;140;g56f1c19864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56f1c19864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Further details on all of the components necessary to build a cubesat (the recipe). We will try and mimic all of these in our cubesat design </a:t>
            </a:r>
            <a:r>
              <a:rPr lang="en"/>
              <a:t>activity</a:t>
            </a:r>
            <a:r>
              <a:rPr lang="en"/>
              <a:t> today! Next slide will have images for all of these, but you can ask the class whether they expect only one person to do all of this, or if it requires many people with many types of expertice!</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 name="Shape 146"/>
        <p:cNvGrpSpPr/>
        <p:nvPr/>
      </p:nvGrpSpPr>
      <p:grpSpPr>
        <a:xfrm>
          <a:off x="0" y="0"/>
          <a:ext cx="0" cy="0"/>
          <a:chOff x="0" y="0"/>
          <a:chExt cx="0" cy="0"/>
        </a:xfrm>
      </p:grpSpPr>
      <p:sp>
        <p:nvSpPr>
          <p:cNvPr id="147" name="Google Shape;147;g56f71ce173_3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56f71ce173_3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Mechanical consists of things like the body and the hardware of the cubesat (and making sure everything can fit in the small space!)</a:t>
            </a:r>
            <a:endParaRPr/>
          </a:p>
          <a:p>
            <a:pPr indent="0" lvl="0" marL="0" rtl="0" algn="l">
              <a:spcBef>
                <a:spcPts val="0"/>
              </a:spcBef>
              <a:spcAft>
                <a:spcPts val="0"/>
              </a:spcAft>
              <a:buNone/>
            </a:pPr>
            <a:r>
              <a:rPr lang="en"/>
              <a:t>Power and electrical deal with methods of harvesting and storing energy for the satellites (there are no outlets to plug into while floating in space)</a:t>
            </a:r>
            <a:endParaRPr/>
          </a:p>
          <a:p>
            <a:pPr indent="0" lvl="0" marL="0" rtl="0" algn="l">
              <a:spcBef>
                <a:spcPts val="0"/>
              </a:spcBef>
              <a:spcAft>
                <a:spcPts val="0"/>
              </a:spcAft>
              <a:buNone/>
            </a:pPr>
            <a:r>
              <a:rPr lang="en"/>
              <a:t>Payload deals with what the job of your satellite is (testing a new system or device in space environment, a camera, a chemical sensor, a reaction chamber, etc)</a:t>
            </a:r>
            <a:endParaRPr/>
          </a:p>
          <a:p>
            <a:pPr indent="0" lvl="0" marL="0" rtl="0" algn="l">
              <a:spcBef>
                <a:spcPts val="0"/>
              </a:spcBef>
              <a:spcAft>
                <a:spcPts val="0"/>
              </a:spcAft>
              <a:buNone/>
            </a:pPr>
            <a:r>
              <a:rPr lang="en"/>
              <a:t>Radio communication is how a satellite communicates with the ground (earth) and how it sends information it has collected down to earth!</a:t>
            </a:r>
            <a:endParaRPr/>
          </a:p>
          <a:p>
            <a:pPr indent="0" lvl="0" marL="0" rtl="0" algn="l">
              <a:spcBef>
                <a:spcPts val="0"/>
              </a:spcBef>
              <a:spcAft>
                <a:spcPts val="0"/>
              </a:spcAft>
              <a:buNone/>
            </a:pPr>
            <a:r>
              <a:rPr lang="en"/>
              <a:t>Software deals with the programming that connects all of these systems and also can be used to program different protocols to execute depending on the environment to make sure that the cubesat is prepared for all situations and works smoothly during its mission.</a:t>
            </a:r>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3" name="Shape 163"/>
        <p:cNvGrpSpPr/>
        <p:nvPr/>
      </p:nvGrpSpPr>
      <p:grpSpPr>
        <a:xfrm>
          <a:off x="0" y="0"/>
          <a:ext cx="0" cy="0"/>
          <a:chOff x="0" y="0"/>
          <a:chExt cx="0" cy="0"/>
        </a:xfrm>
      </p:grpSpPr>
      <p:sp>
        <p:nvSpPr>
          <p:cNvPr id="164" name="Google Shape;164;g56f1c19864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56f1c19864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highlight>
                  <a:srgbClr val="FFFFFF"/>
                </a:highlight>
              </a:rPr>
              <a:t>Not only does"Kaituo-1B" belong to the first batch of microsatellite (CubeSat) launched by China, but it also is the very first microsatellite platform and deployment system successfully developed by Hong Kong. Compared to conventional satellites which weigh from a few hundreds to a few thousands kilograms each, "Kaituo-1B" only weighs around two kilograms, which results in significant cost reduction in the development and production of microsatellite for carrying small-sized payloads and instruments into space.</a:t>
            </a:r>
            <a:endParaRPr sz="1200">
              <a:highlight>
                <a:srgbClr val="FFFFFF"/>
              </a:highlight>
            </a:endParaRPr>
          </a:p>
          <a:p>
            <a:pPr indent="0" lvl="0" marL="0" rtl="0" algn="l">
              <a:spcBef>
                <a:spcPts val="0"/>
              </a:spcBef>
              <a:spcAft>
                <a:spcPts val="0"/>
              </a:spcAft>
              <a:buNone/>
            </a:pPr>
            <a:r>
              <a:t/>
            </a:r>
            <a:endParaRPr sz="1200">
              <a:highlight>
                <a:srgbClr val="FFFFFF"/>
              </a:highlight>
            </a:endParaRPr>
          </a:p>
          <a:p>
            <a:pPr indent="0" lvl="0" marL="0" rtl="0" algn="l">
              <a:spcBef>
                <a:spcPts val="0"/>
              </a:spcBef>
              <a:spcAft>
                <a:spcPts val="0"/>
              </a:spcAft>
              <a:buNone/>
            </a:pPr>
            <a:r>
              <a:rPr lang="en" u="sng">
                <a:solidFill>
                  <a:schemeClr val="hlink"/>
                </a:solidFill>
                <a:hlinkClick r:id="rId2"/>
              </a:rPr>
              <a:t>https://www.polyu.edu.hk/web/en/media/media_releases/index_id_6174.html</a:t>
            </a:r>
            <a:endParaRPr sz="1200">
              <a:highlight>
                <a:srgbClr val="FFFFFF"/>
              </a:highlight>
            </a:endParaRPr>
          </a:p>
          <a:p>
            <a:pPr indent="0" lvl="0" marL="0" rtl="0" algn="l">
              <a:spcBef>
                <a:spcPts val="0"/>
              </a:spcBef>
              <a:spcAft>
                <a:spcPts val="0"/>
              </a:spcAft>
              <a:buNone/>
            </a:pPr>
            <a:r>
              <a:rPr lang="en" sz="1200">
                <a:highlight>
                  <a:srgbClr val="FFFFFF"/>
                </a:highlight>
              </a:rPr>
              <a:t>The mission of "Kaituo-1B" is to perform a series of verification tests and experiments in space, including performing experiments for the "Integrated Experimental Payload" designed by Dr. Cheng Ching-hsiang, Assistant Professor of PolyU's Department of Industrial and Systems Engineering and his team. T</a:t>
            </a:r>
            <a:r>
              <a:rPr lang="en" sz="1200">
                <a:solidFill>
                  <a:schemeClr val="dk1"/>
                </a:solidFill>
                <a:highlight>
                  <a:srgbClr val="FFFFFF"/>
                </a:highlight>
                <a:latin typeface="EB Garamond"/>
                <a:ea typeface="EB Garamond"/>
                <a:cs typeface="EB Garamond"/>
                <a:sym typeface="EB Garamond"/>
              </a:rPr>
              <a:t>he objective was to monitor ground images, space particles and chamber environment.</a:t>
            </a:r>
            <a:r>
              <a:rPr lang="en" sz="1200">
                <a:highlight>
                  <a:srgbClr val="FFFFFF"/>
                </a:highlight>
              </a:rPr>
              <a:t>The designed life span of "Kaituo-1B" is three months, and it is expected to de-orbit eight years later and return to the atmosphere without creating any space debris.</a:t>
            </a:r>
            <a:endParaRPr sz="1200">
              <a:highlight>
                <a:srgbClr val="FFFFFF"/>
              </a:highlight>
            </a:endParaRPr>
          </a:p>
          <a:p>
            <a:pPr indent="0" lvl="0" marL="0" rtl="0" algn="l">
              <a:spcBef>
                <a:spcPts val="0"/>
              </a:spcBef>
              <a:spcAft>
                <a:spcPts val="0"/>
              </a:spcAft>
              <a:buNone/>
            </a:pPr>
            <a:r>
              <a:t/>
            </a:r>
            <a:endParaRPr sz="1200">
              <a:highlight>
                <a:srgbClr val="FFFFFF"/>
              </a:highlight>
            </a:endParaRPr>
          </a:p>
          <a:p>
            <a:pPr indent="0" lvl="0" marL="0" rtl="0" algn="l">
              <a:spcBef>
                <a:spcPts val="0"/>
              </a:spcBef>
              <a:spcAft>
                <a:spcPts val="0"/>
              </a:spcAft>
              <a:buNone/>
            </a:pPr>
            <a:r>
              <a:rPr lang="en" sz="1200">
                <a:highlight>
                  <a:srgbClr val="FFFFFF"/>
                </a:highlight>
              </a:rPr>
              <a:t>(</a:t>
            </a:r>
            <a:r>
              <a:rPr lang="en" u="sng">
                <a:solidFill>
                  <a:schemeClr val="hlink"/>
                </a:solidFill>
                <a:hlinkClick r:id="rId3"/>
              </a:rPr>
              <a:t>https://www.polyu.edu.hk/web/en/media/media_releases/index_id_6174.html</a:t>
            </a:r>
            <a:r>
              <a:rPr lang="en" sz="1200">
                <a:highlight>
                  <a:srgbClr val="FFFFFF"/>
                </a:highlight>
              </a:rPr>
              <a:t>) </a:t>
            </a:r>
            <a:endParaRPr sz="1200">
              <a:highlight>
                <a:srgbClr val="FFFFFF"/>
              </a:highlight>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54" name="Shape 54"/>
        <p:cNvGrpSpPr/>
        <p:nvPr/>
      </p:nvGrpSpPr>
      <p:grpSpPr>
        <a:xfrm>
          <a:off x="0" y="0"/>
          <a:ext cx="0" cy="0"/>
          <a:chOff x="0" y="0"/>
          <a:chExt cx="0" cy="0"/>
        </a:xfrm>
      </p:grpSpPr>
      <p:sp>
        <p:nvSpPr>
          <p:cNvPr id="55" name="Google Shape;55;p14"/>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56" name="Google Shape;56;p14"/>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57" name="Google Shape;57;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58" name="Shape 58"/>
        <p:cNvGrpSpPr/>
        <p:nvPr/>
      </p:nvGrpSpPr>
      <p:grpSpPr>
        <a:xfrm>
          <a:off x="0" y="0"/>
          <a:ext cx="0" cy="0"/>
          <a:chOff x="0" y="0"/>
          <a:chExt cx="0" cy="0"/>
        </a:xfrm>
      </p:grpSpPr>
      <p:sp>
        <p:nvSpPr>
          <p:cNvPr id="59" name="Google Shape;59;p15"/>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60" name="Google Shape;60;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61" name="Shape 61"/>
        <p:cNvGrpSpPr/>
        <p:nvPr/>
      </p:nvGrpSpPr>
      <p:grpSpPr>
        <a:xfrm>
          <a:off x="0" y="0"/>
          <a:ext cx="0" cy="0"/>
          <a:chOff x="0" y="0"/>
          <a:chExt cx="0" cy="0"/>
        </a:xfrm>
      </p:grpSpPr>
      <p:sp>
        <p:nvSpPr>
          <p:cNvPr id="62" name="Google Shape;62;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3" name="Google Shape;63;p1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64" name="Google Shape;64;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65" name="Shape 65"/>
        <p:cNvGrpSpPr/>
        <p:nvPr/>
      </p:nvGrpSpPr>
      <p:grpSpPr>
        <a:xfrm>
          <a:off x="0" y="0"/>
          <a:ext cx="0" cy="0"/>
          <a:chOff x="0" y="0"/>
          <a:chExt cx="0" cy="0"/>
        </a:xfrm>
      </p:grpSpPr>
      <p:sp>
        <p:nvSpPr>
          <p:cNvPr id="66" name="Google Shape;66;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7" name="Google Shape;67;p17"/>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68" name="Google Shape;68;p17"/>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69" name="Google Shape;69;p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70" name="Shape 70"/>
        <p:cNvGrpSpPr/>
        <p:nvPr/>
      </p:nvGrpSpPr>
      <p:grpSpPr>
        <a:xfrm>
          <a:off x="0" y="0"/>
          <a:ext cx="0" cy="0"/>
          <a:chOff x="0" y="0"/>
          <a:chExt cx="0" cy="0"/>
        </a:xfrm>
      </p:grpSpPr>
      <p:sp>
        <p:nvSpPr>
          <p:cNvPr id="71" name="Google Shape;71;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2" name="Google Shape;72;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73" name="Shape 73"/>
        <p:cNvGrpSpPr/>
        <p:nvPr/>
      </p:nvGrpSpPr>
      <p:grpSpPr>
        <a:xfrm>
          <a:off x="0" y="0"/>
          <a:ext cx="0" cy="0"/>
          <a:chOff x="0" y="0"/>
          <a:chExt cx="0" cy="0"/>
        </a:xfrm>
      </p:grpSpPr>
      <p:sp>
        <p:nvSpPr>
          <p:cNvPr id="74" name="Google Shape;74;p19"/>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75" name="Google Shape;75;p19"/>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6" name="Google Shape;76;p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77" name="Shape 77"/>
        <p:cNvGrpSpPr/>
        <p:nvPr/>
      </p:nvGrpSpPr>
      <p:grpSpPr>
        <a:xfrm>
          <a:off x="0" y="0"/>
          <a:ext cx="0" cy="0"/>
          <a:chOff x="0" y="0"/>
          <a:chExt cx="0" cy="0"/>
        </a:xfrm>
      </p:grpSpPr>
      <p:sp>
        <p:nvSpPr>
          <p:cNvPr id="78" name="Google Shape;78;p20"/>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79" name="Google Shape;79;p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80" name="Shape 80"/>
        <p:cNvGrpSpPr/>
        <p:nvPr/>
      </p:nvGrpSpPr>
      <p:grpSpPr>
        <a:xfrm>
          <a:off x="0" y="0"/>
          <a:ext cx="0" cy="0"/>
          <a:chOff x="0" y="0"/>
          <a:chExt cx="0" cy="0"/>
        </a:xfrm>
      </p:grpSpPr>
      <p:sp>
        <p:nvSpPr>
          <p:cNvPr id="81" name="Google Shape;81;p21"/>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21"/>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83" name="Google Shape;83;p21"/>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84" name="Google Shape;84;p21"/>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85" name="Google Shape;85;p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86" name="Shape 86"/>
        <p:cNvGrpSpPr/>
        <p:nvPr/>
      </p:nvGrpSpPr>
      <p:grpSpPr>
        <a:xfrm>
          <a:off x="0" y="0"/>
          <a:ext cx="0" cy="0"/>
          <a:chOff x="0" y="0"/>
          <a:chExt cx="0" cy="0"/>
        </a:xfrm>
      </p:grpSpPr>
      <p:sp>
        <p:nvSpPr>
          <p:cNvPr id="87" name="Google Shape;87;p22"/>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88" name="Google Shape;88;p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89" name="Shape 89"/>
        <p:cNvGrpSpPr/>
        <p:nvPr/>
      </p:nvGrpSpPr>
      <p:grpSpPr>
        <a:xfrm>
          <a:off x="0" y="0"/>
          <a:ext cx="0" cy="0"/>
          <a:chOff x="0" y="0"/>
          <a:chExt cx="0" cy="0"/>
        </a:xfrm>
      </p:grpSpPr>
      <p:sp>
        <p:nvSpPr>
          <p:cNvPr id="90" name="Google Shape;90;p23"/>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91" name="Google Shape;91;p23"/>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92" name="Google Shape;92;p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93" name="Shape 93"/>
        <p:cNvGrpSpPr/>
        <p:nvPr/>
      </p:nvGrpSpPr>
      <p:grpSpPr>
        <a:xfrm>
          <a:off x="0" y="0"/>
          <a:ext cx="0" cy="0"/>
          <a:chOff x="0" y="0"/>
          <a:chExt cx="0" cy="0"/>
        </a:xfrm>
      </p:grpSpPr>
      <p:sp>
        <p:nvSpPr>
          <p:cNvPr id="94" name="Google Shape;94;p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3.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rgbClr val="FFFFFF"/>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1600"/>
              </a:spcBef>
              <a:spcAft>
                <a:spcPts val="0"/>
              </a:spcAft>
              <a:buClr>
                <a:schemeClr val="dk2"/>
              </a:buClr>
              <a:buSzPts val="1400"/>
              <a:buChar char="○"/>
              <a:defRPr>
                <a:solidFill>
                  <a:schemeClr val="dk2"/>
                </a:solidFill>
              </a:defRPr>
            </a:lvl2pPr>
            <a:lvl3pPr indent="-317500" lvl="2" marL="1371600" rtl="0">
              <a:lnSpc>
                <a:spcPct val="115000"/>
              </a:lnSpc>
              <a:spcBef>
                <a:spcPts val="1600"/>
              </a:spcBef>
              <a:spcAft>
                <a:spcPts val="0"/>
              </a:spcAft>
              <a:buClr>
                <a:schemeClr val="dk2"/>
              </a:buClr>
              <a:buSzPts val="1400"/>
              <a:buChar char="■"/>
              <a:defRPr>
                <a:solidFill>
                  <a:schemeClr val="dk2"/>
                </a:solidFill>
              </a:defRPr>
            </a:lvl3pPr>
            <a:lvl4pPr indent="-317500" lvl="3" marL="1828800" rtl="0">
              <a:lnSpc>
                <a:spcPct val="115000"/>
              </a:lnSpc>
              <a:spcBef>
                <a:spcPts val="1600"/>
              </a:spcBef>
              <a:spcAft>
                <a:spcPts val="0"/>
              </a:spcAft>
              <a:buClr>
                <a:schemeClr val="dk2"/>
              </a:buClr>
              <a:buSzPts val="1400"/>
              <a:buChar char="●"/>
              <a:defRPr>
                <a:solidFill>
                  <a:schemeClr val="dk2"/>
                </a:solidFill>
              </a:defRPr>
            </a:lvl4pPr>
            <a:lvl5pPr indent="-317500" lvl="4" marL="2286000" rtl="0">
              <a:lnSpc>
                <a:spcPct val="115000"/>
              </a:lnSpc>
              <a:spcBef>
                <a:spcPts val="1600"/>
              </a:spcBef>
              <a:spcAft>
                <a:spcPts val="0"/>
              </a:spcAft>
              <a:buClr>
                <a:schemeClr val="dk2"/>
              </a:buClr>
              <a:buSzPts val="1400"/>
              <a:buChar char="○"/>
              <a:defRPr>
                <a:solidFill>
                  <a:schemeClr val="dk2"/>
                </a:solidFill>
              </a:defRPr>
            </a:lvl5pPr>
            <a:lvl6pPr indent="-317500" lvl="5" marL="2743200" rtl="0">
              <a:lnSpc>
                <a:spcPct val="115000"/>
              </a:lnSpc>
              <a:spcBef>
                <a:spcPts val="1600"/>
              </a:spcBef>
              <a:spcAft>
                <a:spcPts val="0"/>
              </a:spcAft>
              <a:buClr>
                <a:schemeClr val="dk2"/>
              </a:buClr>
              <a:buSzPts val="1400"/>
              <a:buChar char="■"/>
              <a:defRPr>
                <a:solidFill>
                  <a:schemeClr val="dk2"/>
                </a:solidFill>
              </a:defRPr>
            </a:lvl6pPr>
            <a:lvl7pPr indent="-317500" lvl="6" marL="3200400" rtl="0">
              <a:lnSpc>
                <a:spcPct val="115000"/>
              </a:lnSpc>
              <a:spcBef>
                <a:spcPts val="1600"/>
              </a:spcBef>
              <a:spcAft>
                <a:spcPts val="0"/>
              </a:spcAft>
              <a:buClr>
                <a:schemeClr val="dk2"/>
              </a:buClr>
              <a:buSzPts val="1400"/>
              <a:buChar char="●"/>
              <a:defRPr>
                <a:solidFill>
                  <a:schemeClr val="dk2"/>
                </a:solidFill>
              </a:defRPr>
            </a:lvl7pPr>
            <a:lvl8pPr indent="-317500" lvl="7" marL="3657600" rtl="0">
              <a:lnSpc>
                <a:spcPct val="115000"/>
              </a:lnSpc>
              <a:spcBef>
                <a:spcPts val="1600"/>
              </a:spcBef>
              <a:spcAft>
                <a:spcPts val="0"/>
              </a:spcAft>
              <a:buClr>
                <a:schemeClr val="dk2"/>
              </a:buClr>
              <a:buSzPts val="1400"/>
              <a:buChar char="○"/>
              <a:defRPr>
                <a:solidFill>
                  <a:schemeClr val="dk2"/>
                </a:solidFill>
              </a:defRPr>
            </a:lvl8pPr>
            <a:lvl9pPr indent="-317500" lvl="8" marL="4114800" rtl="0">
              <a:lnSpc>
                <a:spcPct val="115000"/>
              </a:lnSpc>
              <a:spcBef>
                <a:spcPts val="1600"/>
              </a:spcBef>
              <a:spcAft>
                <a:spcPts val="1600"/>
              </a:spcAft>
              <a:buClr>
                <a:schemeClr val="dk2"/>
              </a:buClr>
              <a:buSzPts val="1400"/>
              <a:buChar char="■"/>
              <a:defRPr>
                <a:solidFill>
                  <a:schemeClr val="dk2"/>
                </a:solidFill>
              </a:defRPr>
            </a:lvl9pPr>
          </a:lstStyle>
          <a:p/>
        </p:txBody>
      </p:sp>
      <p:sp>
        <p:nvSpPr>
          <p:cNvPr id="53" name="Google Shape;5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hyperlink" Target="http://www.youtube.com/watch?v=P_8ZEAPrrHQ" TargetMode="External"/><Relationship Id="rId4" Type="http://schemas.openxmlformats.org/officeDocument/2006/relationships/image" Target="../media/image6.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8.png"/><Relationship Id="rId4" Type="http://schemas.openxmlformats.org/officeDocument/2006/relationships/image" Target="../media/image32.png"/><Relationship Id="rId5" Type="http://schemas.openxmlformats.org/officeDocument/2006/relationships/image" Target="../media/image2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10.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24.png"/><Relationship Id="rId4" Type="http://schemas.openxmlformats.org/officeDocument/2006/relationships/image" Target="../media/image19.png"/><Relationship Id="rId9" Type="http://schemas.openxmlformats.org/officeDocument/2006/relationships/image" Target="../media/image15.png"/><Relationship Id="rId5" Type="http://schemas.openxmlformats.org/officeDocument/2006/relationships/image" Target="../media/image33.png"/><Relationship Id="rId6" Type="http://schemas.openxmlformats.org/officeDocument/2006/relationships/image" Target="../media/image12.png"/><Relationship Id="rId7" Type="http://schemas.openxmlformats.org/officeDocument/2006/relationships/image" Target="../media/image17.png"/><Relationship Id="rId8" Type="http://schemas.openxmlformats.org/officeDocument/2006/relationships/image" Target="../media/image2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hyperlink" Target="http://www.youtube.com/watch?v=Wuza5WXiMkc" TargetMode="External"/><Relationship Id="rId4" Type="http://schemas.openxmlformats.org/officeDocument/2006/relationships/image" Target="../media/image16.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image" Target="../media/image23.png"/><Relationship Id="rId4" Type="http://schemas.openxmlformats.org/officeDocument/2006/relationships/image" Target="../media/image18.png"/><Relationship Id="rId5" Type="http://schemas.openxmlformats.org/officeDocument/2006/relationships/image" Target="../media/image25.png"/><Relationship Id="rId6" Type="http://schemas.openxmlformats.org/officeDocument/2006/relationships/image" Target="../media/image2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image" Target="../media/image31.jpg"/><Relationship Id="rId4" Type="http://schemas.openxmlformats.org/officeDocument/2006/relationships/image" Target="../media/image30.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 Id="rId3" Type="http://schemas.openxmlformats.org/officeDocument/2006/relationships/image" Target="../media/image2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hyperlink" Target="http://www.youtube.com/watch?v=7RrWZJHkREI" TargetMode="External"/><Relationship Id="rId4" Type="http://schemas.openxmlformats.org/officeDocument/2006/relationships/image" Target="../media/image27.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4.png"/><Relationship Id="rId4" Type="http://schemas.openxmlformats.org/officeDocument/2006/relationships/hyperlink" Target="http://www.planetary.org/explore/space-topics/space-missions/"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34.png"/><Relationship Id="rId4" Type="http://schemas.openxmlformats.org/officeDocument/2006/relationships/hyperlink" Target="https://www.google.com/url?sa=i&amp;source=images&amp;cd=&amp;cad=rja&amp;uact=8&amp;ved=2ahUKEwiriKvGqPvhAhVQmeAKHdMpCPgQjhx6BAgBEAM&amp;url=https%3A%2F%2Fwww.nesdis.noaa.gov%2Fcontent%2Fsatellite-technology-how-big-satellite&amp;psig=AOvVaw0ky7VX-iERaUQXSsA3WuKr&amp;ust=1556833898652850"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hyperlink" Target="http://www.youtube.com/watch?v=HZMiJ_Q47qk" TargetMode="External"/><Relationship Id="rId4" Type="http://schemas.openxmlformats.org/officeDocument/2006/relationships/image" Target="../media/image1.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3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 Id="rId3"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 Id="rId3" Type="http://schemas.openxmlformats.org/officeDocument/2006/relationships/image" Target="../media/image3.png"/><Relationship Id="rId4" Type="http://schemas.openxmlformats.org/officeDocument/2006/relationships/image" Target="../media/image26.png"/><Relationship Id="rId9" Type="http://schemas.openxmlformats.org/officeDocument/2006/relationships/image" Target="../media/image22.png"/><Relationship Id="rId5" Type="http://schemas.openxmlformats.org/officeDocument/2006/relationships/image" Target="../media/image2.png"/><Relationship Id="rId6" Type="http://schemas.openxmlformats.org/officeDocument/2006/relationships/image" Target="../media/image11.png"/><Relationship Id="rId7" Type="http://schemas.openxmlformats.org/officeDocument/2006/relationships/image" Target="../media/image9.png"/><Relationship Id="rId8"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14.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98" name="Shape 98"/>
        <p:cNvGrpSpPr/>
        <p:nvPr/>
      </p:nvGrpSpPr>
      <p:grpSpPr>
        <a:xfrm>
          <a:off x="0" y="0"/>
          <a:ext cx="0" cy="0"/>
          <a:chOff x="0" y="0"/>
          <a:chExt cx="0" cy="0"/>
        </a:xfrm>
      </p:grpSpPr>
      <p:sp>
        <p:nvSpPr>
          <p:cNvPr id="99" name="Google Shape;99;p25"/>
          <p:cNvSpPr txBox="1"/>
          <p:nvPr>
            <p:ph type="ctrTitle"/>
          </p:nvPr>
        </p:nvSpPr>
        <p:spPr>
          <a:xfrm>
            <a:off x="311700" y="1029075"/>
            <a:ext cx="8520600" cy="1222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rgbClr val="FFFFFF"/>
                </a:solidFill>
                <a:latin typeface="EB Garamond"/>
                <a:ea typeface="EB Garamond"/>
                <a:cs typeface="EB Garamond"/>
                <a:sym typeface="EB Garamond"/>
              </a:rPr>
              <a:t>Fun with Satellites</a:t>
            </a:r>
            <a:endParaRPr>
              <a:solidFill>
                <a:srgbClr val="FFFFFF"/>
              </a:solidFill>
              <a:latin typeface="EB Garamond"/>
              <a:ea typeface="EB Garamond"/>
              <a:cs typeface="EB Garamond"/>
              <a:sym typeface="EB Garamond"/>
            </a:endParaRPr>
          </a:p>
        </p:txBody>
      </p:sp>
      <p:sp>
        <p:nvSpPr>
          <p:cNvPr id="100" name="Google Shape;100;p25"/>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EB Garamond"/>
                <a:ea typeface="EB Garamond"/>
                <a:cs typeface="EB Garamond"/>
                <a:sym typeface="EB Garamond"/>
              </a:rPr>
              <a:t>Day 2 - </a:t>
            </a:r>
            <a:endParaRPr>
              <a:solidFill>
                <a:srgbClr val="FFFFFF"/>
              </a:solidFill>
              <a:latin typeface="EB Garamond"/>
              <a:ea typeface="EB Garamond"/>
              <a:cs typeface="EB Garamond"/>
              <a:sym typeface="EB Garamond"/>
            </a:endParaRPr>
          </a:p>
          <a:p>
            <a:pPr indent="0" lvl="0" marL="0" rtl="0" algn="l">
              <a:spcBef>
                <a:spcPts val="0"/>
              </a:spcBef>
              <a:spcAft>
                <a:spcPts val="0"/>
              </a:spcAft>
              <a:buNone/>
            </a:pPr>
            <a:r>
              <a:rPr lang="en">
                <a:solidFill>
                  <a:srgbClr val="FFFFFF"/>
                </a:solidFill>
                <a:latin typeface="EB Garamond"/>
                <a:ea typeface="EB Garamond"/>
                <a:cs typeface="EB Garamond"/>
                <a:sym typeface="EB Garamond"/>
              </a:rPr>
              <a:t>CubeSats</a:t>
            </a:r>
            <a:endParaRPr>
              <a:solidFill>
                <a:srgbClr val="FFFFFF"/>
              </a:solidFill>
              <a:latin typeface="EB Garamond"/>
              <a:ea typeface="EB Garamond"/>
              <a:cs typeface="EB Garamond"/>
              <a:sym typeface="EB Garamon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4" name="Shape 174"/>
        <p:cNvGrpSpPr/>
        <p:nvPr/>
      </p:nvGrpSpPr>
      <p:grpSpPr>
        <a:xfrm>
          <a:off x="0" y="0"/>
          <a:ext cx="0" cy="0"/>
          <a:chOff x="0" y="0"/>
          <a:chExt cx="0" cy="0"/>
        </a:xfrm>
      </p:grpSpPr>
      <p:pic>
        <p:nvPicPr>
          <p:cNvPr descr="NASA's Mars Cube One, or MarCO, is heading to deep space to test a first-of-its-kind technology demonstration: near-real-time communication between Earth and Mars using CubeSats. &#10;&#10;Learn more about the MarCO mission at: https://go.nasa.gov/marco_launch" id="175" name="Google Shape;175;p34" title="NASA’s First Deep Space CubeSats">
            <a:hlinkClick r:id="rId3"/>
          </p:cNvPr>
          <p:cNvPicPr preferRelativeResize="0"/>
          <p:nvPr/>
        </p:nvPicPr>
        <p:blipFill>
          <a:blip r:embed="rId4">
            <a:alphaModFix/>
          </a:blip>
          <a:stretch>
            <a:fillRect/>
          </a:stretch>
        </p:blipFill>
        <p:spPr>
          <a:xfrm>
            <a:off x="1820763" y="816100"/>
            <a:ext cx="5769875" cy="4327400"/>
          </a:xfrm>
          <a:prstGeom prst="rect">
            <a:avLst/>
          </a:prstGeom>
          <a:noFill/>
          <a:ln>
            <a:noFill/>
          </a:ln>
        </p:spPr>
      </p:pic>
      <p:sp>
        <p:nvSpPr>
          <p:cNvPr id="176" name="Google Shape;176;p34"/>
          <p:cNvSpPr txBox="1"/>
          <p:nvPr/>
        </p:nvSpPr>
        <p:spPr>
          <a:xfrm>
            <a:off x="115800" y="0"/>
            <a:ext cx="4456200" cy="836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3400">
                <a:highlight>
                  <a:srgbClr val="CFE2F3"/>
                </a:highlight>
                <a:latin typeface="EB Garamond"/>
                <a:ea typeface="EB Garamond"/>
                <a:cs typeface="EB Garamond"/>
                <a:sym typeface="EB Garamond"/>
              </a:rPr>
              <a:t>CubeSats in the field</a:t>
            </a:r>
            <a:endParaRPr sz="3400">
              <a:solidFill>
                <a:srgbClr val="FFFFFF"/>
              </a:solidFill>
              <a:highlight>
                <a:srgbClr val="CFE2F3"/>
              </a:highlight>
              <a:latin typeface="EB Garamond"/>
              <a:ea typeface="EB Garamond"/>
              <a:cs typeface="EB Garamond"/>
              <a:sym typeface="EB Garamon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0" name="Shape 180"/>
        <p:cNvGrpSpPr/>
        <p:nvPr/>
      </p:nvGrpSpPr>
      <p:grpSpPr>
        <a:xfrm>
          <a:off x="0" y="0"/>
          <a:ext cx="0" cy="0"/>
          <a:chOff x="0" y="0"/>
          <a:chExt cx="0" cy="0"/>
        </a:xfrm>
      </p:grpSpPr>
      <p:sp>
        <p:nvSpPr>
          <p:cNvPr id="181" name="Google Shape;181;p35"/>
          <p:cNvSpPr txBox="1"/>
          <p:nvPr/>
        </p:nvSpPr>
        <p:spPr>
          <a:xfrm>
            <a:off x="55900" y="38600"/>
            <a:ext cx="8792400" cy="887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i="1" lang="en" sz="3400">
                <a:solidFill>
                  <a:schemeClr val="dk1"/>
                </a:solidFill>
                <a:highlight>
                  <a:srgbClr val="CFE2F3"/>
                </a:highlight>
                <a:latin typeface="EB Garamond"/>
                <a:ea typeface="EB Garamond"/>
                <a:cs typeface="EB Garamond"/>
                <a:sym typeface="EB Garamond"/>
              </a:rPr>
              <a:t>Activity</a:t>
            </a:r>
            <a:r>
              <a:rPr lang="en" sz="3400">
                <a:solidFill>
                  <a:schemeClr val="dk1"/>
                </a:solidFill>
                <a:highlight>
                  <a:srgbClr val="CFE2F3"/>
                </a:highlight>
                <a:latin typeface="EB Garamond"/>
                <a:ea typeface="EB Garamond"/>
                <a:cs typeface="EB Garamond"/>
                <a:sym typeface="EB Garamond"/>
              </a:rPr>
              <a:t> - Design a mission patch </a:t>
            </a:r>
            <a:endParaRPr sz="3400">
              <a:highlight>
                <a:srgbClr val="CFE2F3"/>
              </a:highlight>
              <a:latin typeface="EB Garamond"/>
              <a:ea typeface="EB Garamond"/>
              <a:cs typeface="EB Garamond"/>
              <a:sym typeface="EB Garamond"/>
            </a:endParaRPr>
          </a:p>
        </p:txBody>
      </p:sp>
      <p:pic>
        <p:nvPicPr>
          <p:cNvPr id="182" name="Google Shape;182;p35"/>
          <p:cNvPicPr preferRelativeResize="0"/>
          <p:nvPr/>
        </p:nvPicPr>
        <p:blipFill>
          <a:blip r:embed="rId3">
            <a:alphaModFix/>
          </a:blip>
          <a:stretch>
            <a:fillRect/>
          </a:stretch>
        </p:blipFill>
        <p:spPr>
          <a:xfrm>
            <a:off x="240150" y="1379075"/>
            <a:ext cx="2571251" cy="2571251"/>
          </a:xfrm>
          <a:prstGeom prst="rect">
            <a:avLst/>
          </a:prstGeom>
          <a:noFill/>
          <a:ln>
            <a:noFill/>
          </a:ln>
        </p:spPr>
      </p:pic>
      <p:pic>
        <p:nvPicPr>
          <p:cNvPr id="183" name="Google Shape;183;p35"/>
          <p:cNvPicPr preferRelativeResize="0"/>
          <p:nvPr/>
        </p:nvPicPr>
        <p:blipFill rotWithShape="1">
          <a:blip r:embed="rId4">
            <a:alphaModFix/>
          </a:blip>
          <a:srcRect b="57743" l="0" r="0" t="0"/>
          <a:stretch/>
        </p:blipFill>
        <p:spPr>
          <a:xfrm>
            <a:off x="2950900" y="1242025"/>
            <a:ext cx="6138553" cy="838550"/>
          </a:xfrm>
          <a:prstGeom prst="rect">
            <a:avLst/>
          </a:prstGeom>
          <a:noFill/>
          <a:ln>
            <a:noFill/>
          </a:ln>
        </p:spPr>
      </p:pic>
      <p:pic>
        <p:nvPicPr>
          <p:cNvPr id="184" name="Google Shape;184;p35"/>
          <p:cNvPicPr preferRelativeResize="0"/>
          <p:nvPr/>
        </p:nvPicPr>
        <p:blipFill rotWithShape="1">
          <a:blip r:embed="rId5">
            <a:alphaModFix/>
          </a:blip>
          <a:srcRect b="17321" l="0" r="0" t="0"/>
          <a:stretch/>
        </p:blipFill>
        <p:spPr>
          <a:xfrm>
            <a:off x="2943288" y="3062925"/>
            <a:ext cx="6153774" cy="887400"/>
          </a:xfrm>
          <a:prstGeom prst="rect">
            <a:avLst/>
          </a:prstGeom>
          <a:noFill/>
          <a:ln>
            <a:noFill/>
          </a:ln>
        </p:spPr>
      </p:pic>
      <p:pic>
        <p:nvPicPr>
          <p:cNvPr id="185" name="Google Shape;185;p35"/>
          <p:cNvPicPr preferRelativeResize="0"/>
          <p:nvPr/>
        </p:nvPicPr>
        <p:blipFill rotWithShape="1">
          <a:blip r:embed="rId4">
            <a:alphaModFix/>
          </a:blip>
          <a:srcRect b="7373" l="0" r="0" t="50369"/>
          <a:stretch/>
        </p:blipFill>
        <p:spPr>
          <a:xfrm>
            <a:off x="2950900" y="2152487"/>
            <a:ext cx="6138553" cy="838550"/>
          </a:xfrm>
          <a:prstGeom prst="rect">
            <a:avLst/>
          </a:prstGeom>
          <a:noFill/>
          <a:ln>
            <a:noFill/>
          </a:ln>
        </p:spPr>
      </p:pic>
      <p:sp>
        <p:nvSpPr>
          <p:cNvPr id="186" name="Google Shape;186;p35"/>
          <p:cNvSpPr txBox="1"/>
          <p:nvPr/>
        </p:nvSpPr>
        <p:spPr>
          <a:xfrm>
            <a:off x="142925" y="4339450"/>
            <a:ext cx="8705400" cy="68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2000">
                <a:highlight>
                  <a:srgbClr val="CFE2F3"/>
                </a:highlight>
                <a:latin typeface="EB Garamond"/>
                <a:ea typeface="EB Garamond"/>
                <a:cs typeface="EB Garamond"/>
                <a:sym typeface="EB Garamond"/>
              </a:rPr>
              <a:t>What do you think you can learn with cubesat that can help the people of Hong Kong?</a:t>
            </a:r>
            <a:endParaRPr i="1" sz="2000">
              <a:highlight>
                <a:srgbClr val="CFE2F3"/>
              </a:highlight>
              <a:latin typeface="EB Garamond"/>
              <a:ea typeface="EB Garamond"/>
              <a:cs typeface="EB Garamond"/>
              <a:sym typeface="EB Garamon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0" name="Shape 190"/>
        <p:cNvGrpSpPr/>
        <p:nvPr/>
      </p:nvGrpSpPr>
      <p:grpSpPr>
        <a:xfrm>
          <a:off x="0" y="0"/>
          <a:ext cx="0" cy="0"/>
          <a:chOff x="0" y="0"/>
          <a:chExt cx="0" cy="0"/>
        </a:xfrm>
      </p:grpSpPr>
      <p:pic>
        <p:nvPicPr>
          <p:cNvPr id="191" name="Google Shape;191;p36"/>
          <p:cNvPicPr preferRelativeResize="0"/>
          <p:nvPr/>
        </p:nvPicPr>
        <p:blipFill rotWithShape="1">
          <a:blip r:embed="rId3">
            <a:alphaModFix/>
          </a:blip>
          <a:srcRect b="17171" l="1163" r="3443" t="11282"/>
          <a:stretch/>
        </p:blipFill>
        <p:spPr>
          <a:xfrm>
            <a:off x="0" y="0"/>
            <a:ext cx="9144000" cy="5143500"/>
          </a:xfrm>
          <a:prstGeom prst="rect">
            <a:avLst/>
          </a:prstGeom>
          <a:noFill/>
          <a:ln>
            <a:noFill/>
          </a:ln>
        </p:spPr>
      </p:pic>
      <p:sp>
        <p:nvSpPr>
          <p:cNvPr id="192" name="Google Shape;192;p36"/>
          <p:cNvSpPr txBox="1"/>
          <p:nvPr/>
        </p:nvSpPr>
        <p:spPr>
          <a:xfrm>
            <a:off x="175800" y="0"/>
            <a:ext cx="8792400" cy="887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i="1" lang="en" sz="3400">
                <a:solidFill>
                  <a:schemeClr val="dk1"/>
                </a:solidFill>
                <a:highlight>
                  <a:srgbClr val="CFE2F3"/>
                </a:highlight>
                <a:latin typeface="EB Garamond"/>
                <a:ea typeface="EB Garamond"/>
                <a:cs typeface="EB Garamond"/>
                <a:sym typeface="EB Garamond"/>
              </a:rPr>
              <a:t>Activity - </a:t>
            </a:r>
            <a:r>
              <a:rPr lang="en" sz="3400">
                <a:solidFill>
                  <a:schemeClr val="dk1"/>
                </a:solidFill>
                <a:highlight>
                  <a:srgbClr val="CFE2F3"/>
                </a:highlight>
                <a:latin typeface="EB Garamond"/>
                <a:ea typeface="EB Garamond"/>
                <a:cs typeface="EB Garamond"/>
                <a:sym typeface="EB Garamond"/>
              </a:rPr>
              <a:t>Let’s build our own CubeSats!</a:t>
            </a:r>
            <a:endParaRPr sz="3400">
              <a:highlight>
                <a:srgbClr val="CFE2F3"/>
              </a:highlight>
              <a:latin typeface="EB Garamond"/>
              <a:ea typeface="EB Garamond"/>
              <a:cs typeface="EB Garamond"/>
              <a:sym typeface="EB Garamon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6" name="Shape 196"/>
        <p:cNvGrpSpPr/>
        <p:nvPr/>
      </p:nvGrpSpPr>
      <p:grpSpPr>
        <a:xfrm>
          <a:off x="0" y="0"/>
          <a:ext cx="0" cy="0"/>
          <a:chOff x="0" y="0"/>
          <a:chExt cx="0" cy="0"/>
        </a:xfrm>
      </p:grpSpPr>
      <p:sp>
        <p:nvSpPr>
          <p:cNvPr id="197" name="Google Shape;197;p37"/>
          <p:cNvSpPr txBox="1"/>
          <p:nvPr/>
        </p:nvSpPr>
        <p:spPr>
          <a:xfrm>
            <a:off x="175800" y="0"/>
            <a:ext cx="8792400" cy="887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3400">
                <a:solidFill>
                  <a:schemeClr val="dk1"/>
                </a:solidFill>
                <a:highlight>
                  <a:srgbClr val="CFE2F3"/>
                </a:highlight>
                <a:latin typeface="EB Garamond"/>
                <a:ea typeface="EB Garamond"/>
                <a:cs typeface="EB Garamond"/>
                <a:sym typeface="EB Garamond"/>
              </a:rPr>
              <a:t>Constructing a CubeSat </a:t>
            </a:r>
            <a:endParaRPr sz="3400">
              <a:highlight>
                <a:srgbClr val="CFE2F3"/>
              </a:highlight>
              <a:latin typeface="EB Garamond"/>
              <a:ea typeface="EB Garamond"/>
              <a:cs typeface="EB Garamond"/>
              <a:sym typeface="EB Garamond"/>
            </a:endParaRPr>
          </a:p>
        </p:txBody>
      </p:sp>
      <p:sp>
        <p:nvSpPr>
          <p:cNvPr id="198" name="Google Shape;198;p37"/>
          <p:cNvSpPr txBox="1"/>
          <p:nvPr/>
        </p:nvSpPr>
        <p:spPr>
          <a:xfrm>
            <a:off x="175800" y="1005725"/>
            <a:ext cx="3666900" cy="4087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400">
                <a:highlight>
                  <a:srgbClr val="CFE2F3"/>
                </a:highlight>
                <a:latin typeface="EB Garamond"/>
                <a:ea typeface="EB Garamond"/>
                <a:cs typeface="EB Garamond"/>
                <a:sym typeface="EB Garamond"/>
              </a:rPr>
              <a:t>Engineering Requirements:</a:t>
            </a:r>
            <a:endParaRPr sz="2400">
              <a:highlight>
                <a:srgbClr val="CFE2F3"/>
              </a:highlight>
              <a:latin typeface="EB Garamond"/>
              <a:ea typeface="EB Garamond"/>
              <a:cs typeface="EB Garamond"/>
              <a:sym typeface="EB Garamond"/>
            </a:endParaRPr>
          </a:p>
          <a:p>
            <a:pPr indent="-355600" lvl="0" marL="457200" rtl="0" algn="l">
              <a:lnSpc>
                <a:spcPct val="115000"/>
              </a:lnSpc>
              <a:spcBef>
                <a:spcPts val="0"/>
              </a:spcBef>
              <a:spcAft>
                <a:spcPts val="0"/>
              </a:spcAft>
              <a:buSzPts val="2000"/>
              <a:buFont typeface="EB Garamond"/>
              <a:buAutoNum type="arabicPeriod"/>
            </a:pPr>
            <a:r>
              <a:rPr lang="en" sz="2000">
                <a:highlight>
                  <a:srgbClr val="CFE2F3"/>
                </a:highlight>
                <a:latin typeface="EB Garamond"/>
                <a:ea typeface="EB Garamond"/>
                <a:cs typeface="EB Garamond"/>
                <a:sym typeface="EB Garamond"/>
              </a:rPr>
              <a:t>10x10x10 cm cube</a:t>
            </a:r>
            <a:endParaRPr sz="2000">
              <a:highlight>
                <a:srgbClr val="CFE2F3"/>
              </a:highlight>
              <a:latin typeface="EB Garamond"/>
              <a:ea typeface="EB Garamond"/>
              <a:cs typeface="EB Garamond"/>
              <a:sym typeface="EB Garamond"/>
            </a:endParaRPr>
          </a:p>
          <a:p>
            <a:pPr indent="-355600" lvl="0" marL="457200" rtl="0" algn="l">
              <a:lnSpc>
                <a:spcPct val="115000"/>
              </a:lnSpc>
              <a:spcBef>
                <a:spcPts val="0"/>
              </a:spcBef>
              <a:spcAft>
                <a:spcPts val="0"/>
              </a:spcAft>
              <a:buSzPts val="2000"/>
              <a:buFont typeface="EB Garamond"/>
              <a:buAutoNum type="arabicPeriod"/>
            </a:pPr>
            <a:r>
              <a:rPr lang="en" sz="2000">
                <a:highlight>
                  <a:srgbClr val="CFE2F3"/>
                </a:highlight>
                <a:latin typeface="EB Garamond"/>
                <a:ea typeface="EB Garamond"/>
                <a:cs typeface="EB Garamond"/>
                <a:sym typeface="EB Garamond"/>
              </a:rPr>
              <a:t>As </a:t>
            </a:r>
            <a:r>
              <a:rPr b="1" i="1" lang="en" sz="2000">
                <a:highlight>
                  <a:srgbClr val="CFE2F3"/>
                </a:highlight>
                <a:latin typeface="EB Garamond"/>
                <a:ea typeface="EB Garamond"/>
                <a:cs typeface="EB Garamond"/>
                <a:sym typeface="EB Garamond"/>
              </a:rPr>
              <a:t>light</a:t>
            </a:r>
            <a:r>
              <a:rPr lang="en" sz="2000">
                <a:highlight>
                  <a:srgbClr val="CFE2F3"/>
                </a:highlight>
                <a:latin typeface="EB Garamond"/>
                <a:ea typeface="EB Garamond"/>
                <a:cs typeface="EB Garamond"/>
                <a:sym typeface="EB Garamond"/>
              </a:rPr>
              <a:t> as possible</a:t>
            </a:r>
            <a:endParaRPr sz="2000">
              <a:highlight>
                <a:srgbClr val="CFE2F3"/>
              </a:highlight>
              <a:latin typeface="EB Garamond"/>
              <a:ea typeface="EB Garamond"/>
              <a:cs typeface="EB Garamond"/>
              <a:sym typeface="EB Garamond"/>
            </a:endParaRPr>
          </a:p>
          <a:p>
            <a:pPr indent="-355600" lvl="0" marL="457200" rtl="0" algn="l">
              <a:lnSpc>
                <a:spcPct val="115000"/>
              </a:lnSpc>
              <a:spcBef>
                <a:spcPts val="0"/>
              </a:spcBef>
              <a:spcAft>
                <a:spcPts val="0"/>
              </a:spcAft>
              <a:buSzPts val="2000"/>
              <a:buFont typeface="EB Garamond"/>
              <a:buAutoNum type="arabicPeriod"/>
            </a:pPr>
            <a:r>
              <a:rPr lang="en" sz="2000">
                <a:highlight>
                  <a:srgbClr val="CFE2F3"/>
                </a:highlight>
                <a:latin typeface="EB Garamond"/>
                <a:ea typeface="EB Garamond"/>
                <a:cs typeface="EB Garamond"/>
                <a:sym typeface="EB Garamond"/>
              </a:rPr>
              <a:t>A place to put in your microbit and battery</a:t>
            </a:r>
            <a:endParaRPr sz="2000">
              <a:highlight>
                <a:srgbClr val="CFE2F3"/>
              </a:highlight>
              <a:latin typeface="EB Garamond"/>
              <a:ea typeface="EB Garamond"/>
              <a:cs typeface="EB Garamond"/>
              <a:sym typeface="EB Garamond"/>
            </a:endParaRPr>
          </a:p>
          <a:p>
            <a:pPr indent="-381000" lvl="0" marL="457200" rtl="0" algn="l">
              <a:lnSpc>
                <a:spcPct val="115000"/>
              </a:lnSpc>
              <a:spcBef>
                <a:spcPts val="0"/>
              </a:spcBef>
              <a:spcAft>
                <a:spcPts val="0"/>
              </a:spcAft>
              <a:buSzPts val="2400"/>
              <a:buFont typeface="EB Garamond"/>
              <a:buAutoNum type="arabicPeriod"/>
            </a:pPr>
            <a:r>
              <a:rPr lang="en" sz="2000">
                <a:highlight>
                  <a:srgbClr val="CFE2F3"/>
                </a:highlight>
                <a:latin typeface="EB Garamond"/>
                <a:ea typeface="EB Garamond"/>
                <a:cs typeface="EB Garamond"/>
                <a:sym typeface="EB Garamond"/>
              </a:rPr>
              <a:t>A strong loop (for balloon attachment)</a:t>
            </a:r>
            <a:r>
              <a:rPr lang="en" sz="2400">
                <a:highlight>
                  <a:srgbClr val="CFE2F3"/>
                </a:highlight>
                <a:latin typeface="EB Garamond"/>
                <a:ea typeface="EB Garamond"/>
                <a:cs typeface="EB Garamond"/>
                <a:sym typeface="EB Garamond"/>
              </a:rPr>
              <a:t> </a:t>
            </a:r>
            <a:endParaRPr sz="2400">
              <a:highlight>
                <a:srgbClr val="CFE2F3"/>
              </a:highlight>
              <a:latin typeface="EB Garamond"/>
              <a:ea typeface="EB Garamond"/>
              <a:cs typeface="EB Garamond"/>
              <a:sym typeface="EB Garamond"/>
            </a:endParaRPr>
          </a:p>
          <a:p>
            <a:pPr indent="0" lvl="0" marL="0" rtl="0" algn="l">
              <a:lnSpc>
                <a:spcPct val="115000"/>
              </a:lnSpc>
              <a:spcBef>
                <a:spcPts val="0"/>
              </a:spcBef>
              <a:spcAft>
                <a:spcPts val="0"/>
              </a:spcAft>
              <a:buNone/>
            </a:pPr>
            <a:r>
              <a:t/>
            </a:r>
            <a:endParaRPr sz="2400">
              <a:highlight>
                <a:srgbClr val="CFE2F3"/>
              </a:highlight>
              <a:latin typeface="EB Garamond"/>
              <a:ea typeface="EB Garamond"/>
              <a:cs typeface="EB Garamond"/>
              <a:sym typeface="EB Garamond"/>
            </a:endParaRPr>
          </a:p>
          <a:p>
            <a:pPr indent="0" lvl="0" marL="0" rtl="0" algn="l">
              <a:lnSpc>
                <a:spcPct val="115000"/>
              </a:lnSpc>
              <a:spcBef>
                <a:spcPts val="0"/>
              </a:spcBef>
              <a:spcAft>
                <a:spcPts val="0"/>
              </a:spcAft>
              <a:buNone/>
            </a:pPr>
            <a:r>
              <a:rPr lang="en" sz="1800">
                <a:highlight>
                  <a:srgbClr val="CFE2F3"/>
                </a:highlight>
                <a:latin typeface="EB Garamond"/>
                <a:ea typeface="EB Garamond"/>
                <a:cs typeface="EB Garamond"/>
                <a:sym typeface="EB Garamond"/>
              </a:rPr>
              <a:t>*Show your personality </a:t>
            </a:r>
            <a:r>
              <a:rPr i="1" lang="en" sz="1800">
                <a:highlight>
                  <a:srgbClr val="CFE2F3"/>
                </a:highlight>
                <a:latin typeface="EB Garamond"/>
                <a:ea typeface="EB Garamond"/>
                <a:cs typeface="EB Garamond"/>
                <a:sym typeface="EB Garamond"/>
              </a:rPr>
              <a:t>and</a:t>
            </a:r>
            <a:r>
              <a:rPr lang="en" sz="1800">
                <a:highlight>
                  <a:srgbClr val="CFE2F3"/>
                </a:highlight>
                <a:latin typeface="EB Garamond"/>
                <a:ea typeface="EB Garamond"/>
                <a:cs typeface="EB Garamond"/>
                <a:sym typeface="EB Garamond"/>
              </a:rPr>
              <a:t> leave a spot for your patch!*</a:t>
            </a:r>
            <a:endParaRPr sz="1800">
              <a:highlight>
                <a:srgbClr val="CFE2F3"/>
              </a:highlight>
              <a:latin typeface="EB Garamond"/>
              <a:ea typeface="EB Garamond"/>
              <a:cs typeface="EB Garamond"/>
              <a:sym typeface="EB Garamond"/>
            </a:endParaRPr>
          </a:p>
        </p:txBody>
      </p:sp>
      <p:sp>
        <p:nvSpPr>
          <p:cNvPr id="199" name="Google Shape;199;p37"/>
          <p:cNvSpPr txBox="1"/>
          <p:nvPr/>
        </p:nvSpPr>
        <p:spPr>
          <a:xfrm>
            <a:off x="3842750" y="934125"/>
            <a:ext cx="1336200" cy="469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400">
                <a:highlight>
                  <a:srgbClr val="CFE2F3"/>
                </a:highlight>
                <a:latin typeface="EB Garamond"/>
                <a:ea typeface="EB Garamond"/>
                <a:cs typeface="EB Garamond"/>
                <a:sym typeface="EB Garamond"/>
              </a:rPr>
              <a:t>Materials:</a:t>
            </a:r>
            <a:endParaRPr sz="2400">
              <a:highlight>
                <a:srgbClr val="CFE2F3"/>
              </a:highlight>
              <a:latin typeface="EB Garamond"/>
              <a:ea typeface="EB Garamond"/>
              <a:cs typeface="EB Garamond"/>
              <a:sym typeface="EB Garamond"/>
            </a:endParaRPr>
          </a:p>
        </p:txBody>
      </p:sp>
      <p:pic>
        <p:nvPicPr>
          <p:cNvPr id="200" name="Google Shape;200;p37"/>
          <p:cNvPicPr preferRelativeResize="0"/>
          <p:nvPr/>
        </p:nvPicPr>
        <p:blipFill rotWithShape="1">
          <a:blip r:embed="rId3">
            <a:alphaModFix/>
          </a:blip>
          <a:srcRect b="19840" l="0" r="0" t="20561"/>
          <a:stretch/>
        </p:blipFill>
        <p:spPr>
          <a:xfrm>
            <a:off x="3925000" y="1531950"/>
            <a:ext cx="1547213" cy="1044975"/>
          </a:xfrm>
          <a:prstGeom prst="rect">
            <a:avLst/>
          </a:prstGeom>
          <a:noFill/>
          <a:ln>
            <a:noFill/>
          </a:ln>
        </p:spPr>
      </p:pic>
      <p:pic>
        <p:nvPicPr>
          <p:cNvPr id="201" name="Google Shape;201;p37"/>
          <p:cNvPicPr preferRelativeResize="0"/>
          <p:nvPr/>
        </p:nvPicPr>
        <p:blipFill rotWithShape="1">
          <a:blip r:embed="rId4">
            <a:alphaModFix/>
          </a:blip>
          <a:srcRect b="8178" l="7073" r="8516" t="10035"/>
          <a:stretch/>
        </p:blipFill>
        <p:spPr>
          <a:xfrm>
            <a:off x="5586525" y="1531950"/>
            <a:ext cx="1078551" cy="1044974"/>
          </a:xfrm>
          <a:prstGeom prst="rect">
            <a:avLst/>
          </a:prstGeom>
          <a:noFill/>
          <a:ln>
            <a:noFill/>
          </a:ln>
        </p:spPr>
      </p:pic>
      <p:pic>
        <p:nvPicPr>
          <p:cNvPr id="202" name="Google Shape;202;p37"/>
          <p:cNvPicPr preferRelativeResize="0"/>
          <p:nvPr/>
        </p:nvPicPr>
        <p:blipFill>
          <a:blip r:embed="rId5">
            <a:alphaModFix/>
          </a:blip>
          <a:stretch>
            <a:fillRect/>
          </a:stretch>
        </p:blipFill>
        <p:spPr>
          <a:xfrm>
            <a:off x="6779375" y="1531950"/>
            <a:ext cx="1961602" cy="1004127"/>
          </a:xfrm>
          <a:prstGeom prst="rect">
            <a:avLst/>
          </a:prstGeom>
          <a:noFill/>
          <a:ln>
            <a:noFill/>
          </a:ln>
        </p:spPr>
      </p:pic>
      <p:pic>
        <p:nvPicPr>
          <p:cNvPr id="203" name="Google Shape;203;p37"/>
          <p:cNvPicPr preferRelativeResize="0"/>
          <p:nvPr/>
        </p:nvPicPr>
        <p:blipFill>
          <a:blip r:embed="rId6">
            <a:alphaModFix/>
          </a:blip>
          <a:stretch>
            <a:fillRect/>
          </a:stretch>
        </p:blipFill>
        <p:spPr>
          <a:xfrm>
            <a:off x="4192476" y="2625087"/>
            <a:ext cx="1126062" cy="1126062"/>
          </a:xfrm>
          <a:prstGeom prst="rect">
            <a:avLst/>
          </a:prstGeom>
          <a:noFill/>
          <a:ln>
            <a:noFill/>
          </a:ln>
        </p:spPr>
      </p:pic>
      <p:pic>
        <p:nvPicPr>
          <p:cNvPr id="204" name="Google Shape;204;p37"/>
          <p:cNvPicPr preferRelativeResize="0"/>
          <p:nvPr/>
        </p:nvPicPr>
        <p:blipFill rotWithShape="1">
          <a:blip r:embed="rId7">
            <a:alphaModFix/>
          </a:blip>
          <a:srcRect b="9544" l="0" r="0" t="8312"/>
          <a:stretch/>
        </p:blipFill>
        <p:spPr>
          <a:xfrm>
            <a:off x="7252000" y="2664450"/>
            <a:ext cx="1275024" cy="1047315"/>
          </a:xfrm>
          <a:prstGeom prst="rect">
            <a:avLst/>
          </a:prstGeom>
          <a:noFill/>
          <a:ln>
            <a:noFill/>
          </a:ln>
        </p:spPr>
      </p:pic>
      <p:pic>
        <p:nvPicPr>
          <p:cNvPr id="205" name="Google Shape;205;p37"/>
          <p:cNvPicPr preferRelativeResize="0"/>
          <p:nvPr/>
        </p:nvPicPr>
        <p:blipFill rotWithShape="1">
          <a:blip r:embed="rId8">
            <a:alphaModFix/>
          </a:blip>
          <a:srcRect b="23625" l="53968" r="2825" t="19679"/>
          <a:stretch/>
        </p:blipFill>
        <p:spPr>
          <a:xfrm rot="-5400000">
            <a:off x="5752380" y="3905006"/>
            <a:ext cx="957900" cy="1256975"/>
          </a:xfrm>
          <a:prstGeom prst="rect">
            <a:avLst/>
          </a:prstGeom>
          <a:noFill/>
          <a:ln>
            <a:noFill/>
          </a:ln>
        </p:spPr>
      </p:pic>
      <p:pic>
        <p:nvPicPr>
          <p:cNvPr id="206" name="Google Shape;206;p37"/>
          <p:cNvPicPr preferRelativeResize="0"/>
          <p:nvPr/>
        </p:nvPicPr>
        <p:blipFill rotWithShape="1">
          <a:blip r:embed="rId8">
            <a:alphaModFix/>
          </a:blip>
          <a:srcRect b="21835" l="1656" r="47210" t="36149"/>
          <a:stretch/>
        </p:blipFill>
        <p:spPr>
          <a:xfrm>
            <a:off x="4070325" y="3878025"/>
            <a:ext cx="1370381" cy="1126050"/>
          </a:xfrm>
          <a:prstGeom prst="rect">
            <a:avLst/>
          </a:prstGeom>
          <a:noFill/>
          <a:ln>
            <a:noFill/>
          </a:ln>
        </p:spPr>
      </p:pic>
      <p:pic>
        <p:nvPicPr>
          <p:cNvPr id="207" name="Google Shape;207;p37"/>
          <p:cNvPicPr preferRelativeResize="0"/>
          <p:nvPr/>
        </p:nvPicPr>
        <p:blipFill>
          <a:blip r:embed="rId9">
            <a:alphaModFix/>
          </a:blip>
          <a:stretch>
            <a:fillRect/>
          </a:stretch>
        </p:blipFill>
        <p:spPr>
          <a:xfrm rot="-5400000">
            <a:off x="5863365" y="2590578"/>
            <a:ext cx="1023975" cy="11950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1" name="Shape 211"/>
        <p:cNvGrpSpPr/>
        <p:nvPr/>
      </p:nvGrpSpPr>
      <p:grpSpPr>
        <a:xfrm>
          <a:off x="0" y="0"/>
          <a:ext cx="0" cy="0"/>
          <a:chOff x="0" y="0"/>
          <a:chExt cx="0" cy="0"/>
        </a:xfrm>
      </p:grpSpPr>
      <p:pic>
        <p:nvPicPr>
          <p:cNvPr descr="SUBSCRIBE to the OFFICIAL BBC YouTube channel: https://bit.ly/2IXqEIn&#10;LAUNCH BBC iPlayer to access Live TV and Box Sets: https://bbc.in/2J18jYJ&#10;&#10;http://bbc.in/1JLgSne The Microbit is a pocket-sized codable computer that will be given out to all year 7 students for free in the autumn 2015. This film shows what it can do." id="212" name="Google Shape;212;p38" title="Introducing the BBC micro:bit - BBC Make It Digital">
            <a:hlinkClick r:id="rId3"/>
          </p:cNvPr>
          <p:cNvPicPr preferRelativeResize="0"/>
          <p:nvPr/>
        </p:nvPicPr>
        <p:blipFill>
          <a:blip r:embed="rId4">
            <a:alphaModFix/>
          </a:blip>
          <a:stretch>
            <a:fillRect/>
          </a:stretch>
        </p:blipFill>
        <p:spPr>
          <a:xfrm>
            <a:off x="1333963" y="204800"/>
            <a:ext cx="6476075" cy="4857050"/>
          </a:xfrm>
          <a:prstGeom prst="rect">
            <a:avLst/>
          </a:prstGeom>
          <a:noFill/>
          <a:ln>
            <a:noFill/>
          </a:ln>
        </p:spPr>
      </p:pic>
      <p:sp>
        <p:nvSpPr>
          <p:cNvPr id="213" name="Google Shape;213;p38"/>
          <p:cNvSpPr txBox="1"/>
          <p:nvPr/>
        </p:nvSpPr>
        <p:spPr>
          <a:xfrm>
            <a:off x="175800" y="0"/>
            <a:ext cx="8792400" cy="887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3400">
                <a:solidFill>
                  <a:schemeClr val="dk1"/>
                </a:solidFill>
                <a:highlight>
                  <a:srgbClr val="CFE2F3"/>
                </a:highlight>
                <a:latin typeface="EB Garamond"/>
                <a:ea typeface="EB Garamond"/>
                <a:cs typeface="EB Garamond"/>
                <a:sym typeface="EB Garamond"/>
              </a:rPr>
              <a:t>Microbit for satellite computer and communication</a:t>
            </a:r>
            <a:endParaRPr sz="3400">
              <a:highlight>
                <a:srgbClr val="CFE2F3"/>
              </a:highlight>
              <a:latin typeface="EB Garamond"/>
              <a:ea typeface="EB Garamond"/>
              <a:cs typeface="EB Garamond"/>
              <a:sym typeface="EB Garamon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7" name="Shape 217"/>
        <p:cNvGrpSpPr/>
        <p:nvPr/>
      </p:nvGrpSpPr>
      <p:grpSpPr>
        <a:xfrm>
          <a:off x="0" y="0"/>
          <a:ext cx="0" cy="0"/>
          <a:chOff x="0" y="0"/>
          <a:chExt cx="0" cy="0"/>
        </a:xfrm>
      </p:grpSpPr>
      <p:sp>
        <p:nvSpPr>
          <p:cNvPr id="218" name="Google Shape;218;p39"/>
          <p:cNvSpPr txBox="1"/>
          <p:nvPr/>
        </p:nvSpPr>
        <p:spPr>
          <a:xfrm>
            <a:off x="175800" y="0"/>
            <a:ext cx="8792400" cy="887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3400">
                <a:solidFill>
                  <a:schemeClr val="dk1"/>
                </a:solidFill>
                <a:highlight>
                  <a:srgbClr val="CFE2F3"/>
                </a:highlight>
                <a:latin typeface="EB Garamond"/>
                <a:ea typeface="EB Garamond"/>
                <a:cs typeface="EB Garamond"/>
                <a:sym typeface="EB Garamond"/>
              </a:rPr>
              <a:t>Programming Microbits</a:t>
            </a:r>
            <a:endParaRPr sz="3400">
              <a:highlight>
                <a:srgbClr val="CFE2F3"/>
              </a:highlight>
              <a:latin typeface="EB Garamond"/>
              <a:ea typeface="EB Garamond"/>
              <a:cs typeface="EB Garamond"/>
              <a:sym typeface="EB Garamond"/>
            </a:endParaRPr>
          </a:p>
        </p:txBody>
      </p:sp>
      <p:pic>
        <p:nvPicPr>
          <p:cNvPr id="219" name="Google Shape;219;p39"/>
          <p:cNvPicPr preferRelativeResize="0"/>
          <p:nvPr/>
        </p:nvPicPr>
        <p:blipFill>
          <a:blip r:embed="rId3">
            <a:alphaModFix/>
          </a:blip>
          <a:stretch>
            <a:fillRect/>
          </a:stretch>
        </p:blipFill>
        <p:spPr>
          <a:xfrm>
            <a:off x="5179297" y="4085050"/>
            <a:ext cx="3351176" cy="795275"/>
          </a:xfrm>
          <a:prstGeom prst="rect">
            <a:avLst/>
          </a:prstGeom>
          <a:noFill/>
          <a:ln>
            <a:noFill/>
          </a:ln>
        </p:spPr>
      </p:pic>
      <p:sp>
        <p:nvSpPr>
          <p:cNvPr id="220" name="Google Shape;220;p39"/>
          <p:cNvSpPr txBox="1"/>
          <p:nvPr/>
        </p:nvSpPr>
        <p:spPr>
          <a:xfrm>
            <a:off x="4655088" y="974300"/>
            <a:ext cx="2022000" cy="43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highlight>
                  <a:srgbClr val="CFE2F3"/>
                </a:highlight>
                <a:latin typeface="EB Garamond"/>
                <a:ea typeface="EB Garamond"/>
                <a:cs typeface="EB Garamond"/>
                <a:sym typeface="EB Garamond"/>
              </a:rPr>
              <a:t>Receiving</a:t>
            </a:r>
            <a:r>
              <a:rPr lang="en" sz="1800">
                <a:highlight>
                  <a:srgbClr val="CFE2F3"/>
                </a:highlight>
                <a:latin typeface="EB Garamond"/>
                <a:ea typeface="EB Garamond"/>
                <a:cs typeface="EB Garamond"/>
                <a:sym typeface="EB Garamond"/>
              </a:rPr>
              <a:t> Microbit:</a:t>
            </a:r>
            <a:endParaRPr sz="1800">
              <a:highlight>
                <a:srgbClr val="CFE2F3"/>
              </a:highlight>
              <a:latin typeface="EB Garamond"/>
              <a:ea typeface="EB Garamond"/>
              <a:cs typeface="EB Garamond"/>
              <a:sym typeface="EB Garamond"/>
            </a:endParaRPr>
          </a:p>
        </p:txBody>
      </p:sp>
      <p:sp>
        <p:nvSpPr>
          <p:cNvPr id="221" name="Google Shape;221;p39"/>
          <p:cNvSpPr txBox="1"/>
          <p:nvPr/>
        </p:nvSpPr>
        <p:spPr>
          <a:xfrm>
            <a:off x="313326" y="974288"/>
            <a:ext cx="2220600" cy="43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highlight>
                  <a:srgbClr val="CFE2F3"/>
                </a:highlight>
                <a:latin typeface="EB Garamond"/>
                <a:ea typeface="EB Garamond"/>
                <a:cs typeface="EB Garamond"/>
                <a:sym typeface="EB Garamond"/>
              </a:rPr>
              <a:t>Transmitting</a:t>
            </a:r>
            <a:r>
              <a:rPr lang="en" sz="1800">
                <a:highlight>
                  <a:srgbClr val="CFE2F3"/>
                </a:highlight>
                <a:latin typeface="EB Garamond"/>
                <a:ea typeface="EB Garamond"/>
                <a:cs typeface="EB Garamond"/>
                <a:sym typeface="EB Garamond"/>
              </a:rPr>
              <a:t> Microbit:</a:t>
            </a:r>
            <a:endParaRPr sz="1800">
              <a:highlight>
                <a:srgbClr val="CFE2F3"/>
              </a:highlight>
              <a:latin typeface="EB Garamond"/>
              <a:ea typeface="EB Garamond"/>
              <a:cs typeface="EB Garamond"/>
              <a:sym typeface="EB Garamond"/>
            </a:endParaRPr>
          </a:p>
        </p:txBody>
      </p:sp>
      <p:sp>
        <p:nvSpPr>
          <p:cNvPr id="222" name="Google Shape;222;p39"/>
          <p:cNvSpPr txBox="1"/>
          <p:nvPr/>
        </p:nvSpPr>
        <p:spPr>
          <a:xfrm>
            <a:off x="613550" y="3778725"/>
            <a:ext cx="4096200" cy="43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800">
                <a:highlight>
                  <a:srgbClr val="CFE2F3"/>
                </a:highlight>
                <a:latin typeface="EB Garamond"/>
                <a:ea typeface="EB Garamond"/>
                <a:cs typeface="EB Garamond"/>
                <a:sym typeface="EB Garamond"/>
              </a:rPr>
              <a:t>Change up the inputs that you are reading!</a:t>
            </a:r>
            <a:endParaRPr i="1" sz="1800">
              <a:highlight>
                <a:srgbClr val="CFE2F3"/>
              </a:highlight>
              <a:latin typeface="EB Garamond"/>
              <a:ea typeface="EB Garamond"/>
              <a:cs typeface="EB Garamond"/>
              <a:sym typeface="EB Garamond"/>
            </a:endParaRPr>
          </a:p>
        </p:txBody>
      </p:sp>
      <p:pic>
        <p:nvPicPr>
          <p:cNvPr id="223" name="Google Shape;223;p39"/>
          <p:cNvPicPr preferRelativeResize="0"/>
          <p:nvPr/>
        </p:nvPicPr>
        <p:blipFill rotWithShape="1">
          <a:blip r:embed="rId4">
            <a:alphaModFix/>
          </a:blip>
          <a:srcRect b="15635" l="0" r="30109" t="9626"/>
          <a:stretch/>
        </p:blipFill>
        <p:spPr>
          <a:xfrm>
            <a:off x="666838" y="4268075"/>
            <a:ext cx="2689600" cy="612250"/>
          </a:xfrm>
          <a:prstGeom prst="rect">
            <a:avLst/>
          </a:prstGeom>
          <a:noFill/>
          <a:ln>
            <a:noFill/>
          </a:ln>
        </p:spPr>
      </p:pic>
      <p:pic>
        <p:nvPicPr>
          <p:cNvPr id="224" name="Google Shape;224;p39"/>
          <p:cNvPicPr preferRelativeResize="0"/>
          <p:nvPr/>
        </p:nvPicPr>
        <p:blipFill>
          <a:blip r:embed="rId5">
            <a:alphaModFix/>
          </a:blip>
          <a:stretch>
            <a:fillRect/>
          </a:stretch>
        </p:blipFill>
        <p:spPr>
          <a:xfrm>
            <a:off x="4655100" y="1422800"/>
            <a:ext cx="3924942" cy="2367649"/>
          </a:xfrm>
          <a:prstGeom prst="rect">
            <a:avLst/>
          </a:prstGeom>
          <a:noFill/>
          <a:ln>
            <a:noFill/>
          </a:ln>
        </p:spPr>
      </p:pic>
      <p:pic>
        <p:nvPicPr>
          <p:cNvPr id="225" name="Google Shape;225;p39"/>
          <p:cNvPicPr preferRelativeResize="0"/>
          <p:nvPr/>
        </p:nvPicPr>
        <p:blipFill>
          <a:blip r:embed="rId6">
            <a:alphaModFix/>
          </a:blip>
          <a:stretch>
            <a:fillRect/>
          </a:stretch>
        </p:blipFill>
        <p:spPr>
          <a:xfrm>
            <a:off x="313325" y="1422788"/>
            <a:ext cx="4114896" cy="2051137"/>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9" name="Shape 229"/>
        <p:cNvGrpSpPr/>
        <p:nvPr/>
      </p:nvGrpSpPr>
      <p:grpSpPr>
        <a:xfrm>
          <a:off x="0" y="0"/>
          <a:ext cx="0" cy="0"/>
          <a:chOff x="0" y="0"/>
          <a:chExt cx="0" cy="0"/>
        </a:xfrm>
      </p:grpSpPr>
      <p:sp>
        <p:nvSpPr>
          <p:cNvPr id="230" name="Google Shape;230;p40"/>
          <p:cNvSpPr txBox="1"/>
          <p:nvPr/>
        </p:nvSpPr>
        <p:spPr>
          <a:xfrm>
            <a:off x="175800" y="0"/>
            <a:ext cx="8792400" cy="887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3400">
                <a:solidFill>
                  <a:schemeClr val="dk1"/>
                </a:solidFill>
                <a:highlight>
                  <a:srgbClr val="CFE2F3"/>
                </a:highlight>
                <a:latin typeface="EB Garamond"/>
                <a:ea typeface="EB Garamond"/>
                <a:cs typeface="EB Garamond"/>
                <a:sym typeface="EB Garamond"/>
              </a:rPr>
              <a:t>Testing CubeSats on a Balloon!</a:t>
            </a:r>
            <a:endParaRPr sz="3400">
              <a:highlight>
                <a:srgbClr val="CFE2F3"/>
              </a:highlight>
              <a:latin typeface="EB Garamond"/>
              <a:ea typeface="EB Garamond"/>
              <a:cs typeface="EB Garamond"/>
              <a:sym typeface="EB Garamond"/>
            </a:endParaRPr>
          </a:p>
        </p:txBody>
      </p:sp>
      <p:pic>
        <p:nvPicPr>
          <p:cNvPr id="231" name="Google Shape;231;p40"/>
          <p:cNvPicPr preferRelativeResize="0"/>
          <p:nvPr/>
        </p:nvPicPr>
        <p:blipFill>
          <a:blip r:embed="rId3">
            <a:alphaModFix/>
          </a:blip>
          <a:stretch>
            <a:fillRect/>
          </a:stretch>
        </p:blipFill>
        <p:spPr>
          <a:xfrm>
            <a:off x="4738463" y="816488"/>
            <a:ext cx="3191401" cy="4255201"/>
          </a:xfrm>
          <a:prstGeom prst="rect">
            <a:avLst/>
          </a:prstGeom>
          <a:noFill/>
          <a:ln>
            <a:noFill/>
          </a:ln>
        </p:spPr>
      </p:pic>
      <p:sp>
        <p:nvSpPr>
          <p:cNvPr id="232" name="Google Shape;232;p40"/>
          <p:cNvSpPr/>
          <p:nvPr/>
        </p:nvSpPr>
        <p:spPr>
          <a:xfrm>
            <a:off x="6291850" y="2127363"/>
            <a:ext cx="499500" cy="4851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33" name="Google Shape;233;p40"/>
          <p:cNvPicPr preferRelativeResize="0"/>
          <p:nvPr/>
        </p:nvPicPr>
        <p:blipFill>
          <a:blip r:embed="rId4">
            <a:alphaModFix/>
          </a:blip>
          <a:stretch>
            <a:fillRect/>
          </a:stretch>
        </p:blipFill>
        <p:spPr>
          <a:xfrm>
            <a:off x="1214125" y="816488"/>
            <a:ext cx="3191401" cy="4255186"/>
          </a:xfrm>
          <a:prstGeom prst="rect">
            <a:avLst/>
          </a:prstGeom>
          <a:noFill/>
          <a:ln>
            <a:noFill/>
          </a:ln>
        </p:spPr>
      </p:pic>
      <p:sp>
        <p:nvSpPr>
          <p:cNvPr id="234" name="Google Shape;234;p40"/>
          <p:cNvSpPr/>
          <p:nvPr/>
        </p:nvSpPr>
        <p:spPr>
          <a:xfrm>
            <a:off x="2835550" y="3824423"/>
            <a:ext cx="499500" cy="4851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8" name="Shape 238"/>
        <p:cNvGrpSpPr/>
        <p:nvPr/>
      </p:nvGrpSpPr>
      <p:grpSpPr>
        <a:xfrm>
          <a:off x="0" y="0"/>
          <a:ext cx="0" cy="0"/>
          <a:chOff x="0" y="0"/>
          <a:chExt cx="0" cy="0"/>
        </a:xfrm>
      </p:grpSpPr>
      <p:sp>
        <p:nvSpPr>
          <p:cNvPr id="239" name="Google Shape;239;p41"/>
          <p:cNvSpPr txBox="1"/>
          <p:nvPr/>
        </p:nvSpPr>
        <p:spPr>
          <a:xfrm>
            <a:off x="3469800" y="2128050"/>
            <a:ext cx="2204400" cy="887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3400">
                <a:solidFill>
                  <a:schemeClr val="dk1"/>
                </a:solidFill>
                <a:highlight>
                  <a:srgbClr val="CFE2F3"/>
                </a:highlight>
                <a:latin typeface="EB Garamond"/>
                <a:ea typeface="EB Garamond"/>
                <a:cs typeface="EB Garamond"/>
                <a:sym typeface="EB Garamond"/>
              </a:rPr>
              <a:t>Extra Slides</a:t>
            </a:r>
            <a:endParaRPr sz="3400">
              <a:highlight>
                <a:srgbClr val="CFE2F3"/>
              </a:highlight>
              <a:latin typeface="EB Garamond"/>
              <a:ea typeface="EB Garamond"/>
              <a:cs typeface="EB Garamond"/>
              <a:sym typeface="EB Garamon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3" name="Shape 243"/>
        <p:cNvGrpSpPr/>
        <p:nvPr/>
      </p:nvGrpSpPr>
      <p:grpSpPr>
        <a:xfrm>
          <a:off x="0" y="0"/>
          <a:ext cx="0" cy="0"/>
          <a:chOff x="0" y="0"/>
          <a:chExt cx="0" cy="0"/>
        </a:xfrm>
      </p:grpSpPr>
      <p:pic>
        <p:nvPicPr>
          <p:cNvPr id="244" name="Google Shape;244;p42"/>
          <p:cNvPicPr preferRelativeResize="0"/>
          <p:nvPr/>
        </p:nvPicPr>
        <p:blipFill rotWithShape="1">
          <a:blip r:embed="rId3">
            <a:alphaModFix/>
          </a:blip>
          <a:srcRect b="913" l="1521" r="1550" t="825"/>
          <a:stretch/>
        </p:blipFill>
        <p:spPr>
          <a:xfrm>
            <a:off x="5246125" y="128375"/>
            <a:ext cx="3169451" cy="4923949"/>
          </a:xfrm>
          <a:prstGeom prst="rect">
            <a:avLst/>
          </a:prstGeom>
          <a:noFill/>
          <a:ln>
            <a:noFill/>
          </a:ln>
        </p:spPr>
      </p:pic>
      <p:sp>
        <p:nvSpPr>
          <p:cNvPr id="245" name="Google Shape;245;p42"/>
          <p:cNvSpPr txBox="1"/>
          <p:nvPr/>
        </p:nvSpPr>
        <p:spPr>
          <a:xfrm>
            <a:off x="175800" y="0"/>
            <a:ext cx="8792400" cy="887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3400">
                <a:solidFill>
                  <a:schemeClr val="dk1"/>
                </a:solidFill>
                <a:highlight>
                  <a:srgbClr val="CFE2F3"/>
                </a:highlight>
                <a:latin typeface="EB Garamond"/>
                <a:ea typeface="EB Garamond"/>
                <a:cs typeface="EB Garamond"/>
                <a:sym typeface="EB Garamond"/>
              </a:rPr>
              <a:t>Microbit Instruction Card</a:t>
            </a:r>
            <a:endParaRPr sz="3400">
              <a:highlight>
                <a:srgbClr val="CFE2F3"/>
              </a:highlight>
              <a:latin typeface="EB Garamond"/>
              <a:ea typeface="EB Garamond"/>
              <a:cs typeface="EB Garamond"/>
              <a:sym typeface="EB Garamon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9" name="Shape 249"/>
        <p:cNvGrpSpPr/>
        <p:nvPr/>
      </p:nvGrpSpPr>
      <p:grpSpPr>
        <a:xfrm>
          <a:off x="0" y="0"/>
          <a:ext cx="0" cy="0"/>
          <a:chOff x="0" y="0"/>
          <a:chExt cx="0" cy="0"/>
        </a:xfrm>
      </p:grpSpPr>
      <p:pic>
        <p:nvPicPr>
          <p:cNvPr descr="Honey, I shrunk the satellites! Mini-satellites are following in the footsteps of cell phones and computers. CubeSats are small but highly capable of performing a variety of space missions.  For more about our CubeSats, visit http://www.jpl.nasa.gov/cubesat/" id="250" name="Google Shape;250;p43" title="Crazy Engineering: CubeSats">
            <a:hlinkClick r:id="rId3"/>
          </p:cNvPr>
          <p:cNvPicPr preferRelativeResize="0"/>
          <p:nvPr/>
        </p:nvPicPr>
        <p:blipFill>
          <a:blip r:embed="rId4">
            <a:alphaModFix/>
          </a:blip>
          <a:stretch>
            <a:fillRect/>
          </a:stretch>
        </p:blipFill>
        <p:spPr>
          <a:xfrm>
            <a:off x="1857825" y="690375"/>
            <a:ext cx="5975875" cy="4481900"/>
          </a:xfrm>
          <a:prstGeom prst="rect">
            <a:avLst/>
          </a:prstGeom>
          <a:noFill/>
          <a:ln>
            <a:noFill/>
          </a:ln>
        </p:spPr>
      </p:pic>
      <p:sp>
        <p:nvSpPr>
          <p:cNvPr id="251" name="Google Shape;251;p43"/>
          <p:cNvSpPr txBox="1"/>
          <p:nvPr/>
        </p:nvSpPr>
        <p:spPr>
          <a:xfrm>
            <a:off x="115800" y="0"/>
            <a:ext cx="4456200" cy="836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3400">
                <a:highlight>
                  <a:srgbClr val="CFE2F3"/>
                </a:highlight>
                <a:latin typeface="EB Garamond"/>
                <a:ea typeface="EB Garamond"/>
                <a:cs typeface="EB Garamond"/>
                <a:sym typeface="EB Garamond"/>
              </a:rPr>
              <a:t>CubeSats </a:t>
            </a:r>
            <a:endParaRPr sz="3400">
              <a:solidFill>
                <a:srgbClr val="FFFFFF"/>
              </a:solidFill>
              <a:highlight>
                <a:srgbClr val="CFE2F3"/>
              </a:highlight>
              <a:latin typeface="EB Garamond"/>
              <a:ea typeface="EB Garamond"/>
              <a:cs typeface="EB Garamond"/>
              <a:sym typeface="EB Garamon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 name="Shape 104"/>
        <p:cNvGrpSpPr/>
        <p:nvPr/>
      </p:nvGrpSpPr>
      <p:grpSpPr>
        <a:xfrm>
          <a:off x="0" y="0"/>
          <a:ext cx="0" cy="0"/>
          <a:chOff x="0" y="0"/>
          <a:chExt cx="0" cy="0"/>
        </a:xfrm>
      </p:grpSpPr>
      <p:sp>
        <p:nvSpPr>
          <p:cNvPr id="105" name="Google Shape;105;p26"/>
          <p:cNvSpPr txBox="1"/>
          <p:nvPr>
            <p:ph idx="1" type="body"/>
          </p:nvPr>
        </p:nvSpPr>
        <p:spPr>
          <a:xfrm>
            <a:off x="311700" y="836400"/>
            <a:ext cx="8520600" cy="4159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000">
                <a:solidFill>
                  <a:srgbClr val="6FA8DC"/>
                </a:solidFill>
                <a:latin typeface="EB Garamond"/>
                <a:ea typeface="EB Garamond"/>
                <a:cs typeface="EB Garamond"/>
                <a:sym typeface="EB Garamond"/>
              </a:rPr>
              <a:t>9:30AM - 9:35AM</a:t>
            </a:r>
            <a:endParaRPr sz="1000">
              <a:solidFill>
                <a:srgbClr val="6FA8DC"/>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rPr i="1" lang="en" sz="1000">
                <a:solidFill>
                  <a:schemeClr val="dk1"/>
                </a:solidFill>
                <a:latin typeface="EB Garamond"/>
                <a:ea typeface="EB Garamond"/>
                <a:cs typeface="EB Garamond"/>
                <a:sym typeface="EB Garamond"/>
              </a:rPr>
              <a:t>Ice breaker (something with space?) and intro to events of the day</a:t>
            </a:r>
            <a:endParaRPr i="1" sz="1000">
              <a:solidFill>
                <a:schemeClr val="dk1"/>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t/>
            </a:r>
            <a:endParaRPr sz="1000">
              <a:solidFill>
                <a:schemeClr val="dk1"/>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rPr lang="en" sz="1000">
                <a:solidFill>
                  <a:srgbClr val="6FA8DC"/>
                </a:solidFill>
                <a:latin typeface="EB Garamond"/>
                <a:ea typeface="EB Garamond"/>
                <a:cs typeface="EB Garamond"/>
                <a:sym typeface="EB Garamond"/>
              </a:rPr>
              <a:t>9:35AM - 9:50AM </a:t>
            </a:r>
            <a:endParaRPr sz="1000">
              <a:solidFill>
                <a:srgbClr val="6FA8DC"/>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rPr i="1" lang="en" sz="1000">
                <a:solidFill>
                  <a:schemeClr val="dk1"/>
                </a:solidFill>
                <a:latin typeface="EB Garamond"/>
                <a:ea typeface="EB Garamond"/>
                <a:cs typeface="EB Garamond"/>
                <a:sym typeface="EB Garamond"/>
              </a:rPr>
              <a:t>Lecture</a:t>
            </a:r>
            <a:r>
              <a:rPr lang="en" sz="1000">
                <a:solidFill>
                  <a:schemeClr val="dk1"/>
                </a:solidFill>
                <a:latin typeface="EB Garamond"/>
                <a:ea typeface="EB Garamond"/>
                <a:cs typeface="EB Garamond"/>
                <a:sym typeface="EB Garamond"/>
              </a:rPr>
              <a:t>: </a:t>
            </a:r>
            <a:r>
              <a:rPr b="1" lang="en" sz="1000">
                <a:solidFill>
                  <a:schemeClr val="dk1"/>
                </a:solidFill>
                <a:latin typeface="EB Garamond"/>
                <a:ea typeface="EB Garamond"/>
                <a:cs typeface="EB Garamond"/>
                <a:sym typeface="EB Garamond"/>
              </a:rPr>
              <a:t>Introduction to Space Missions and CubeSats</a:t>
            </a:r>
            <a:endParaRPr b="1" sz="1000">
              <a:solidFill>
                <a:schemeClr val="dk1"/>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t/>
            </a:r>
            <a:endParaRPr b="1" sz="1000">
              <a:solidFill>
                <a:schemeClr val="dk1"/>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rPr lang="en" sz="1000">
                <a:solidFill>
                  <a:srgbClr val="6FA8DC"/>
                </a:solidFill>
                <a:latin typeface="EB Garamond"/>
                <a:ea typeface="EB Garamond"/>
                <a:cs typeface="EB Garamond"/>
                <a:sym typeface="EB Garamond"/>
              </a:rPr>
              <a:t>9:50AM - 10:05AM </a:t>
            </a:r>
            <a:endParaRPr b="1" sz="1000">
              <a:solidFill>
                <a:schemeClr val="dk1"/>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rPr i="1" lang="en" sz="1000">
                <a:solidFill>
                  <a:schemeClr val="dk1"/>
                </a:solidFill>
                <a:latin typeface="EB Garamond"/>
                <a:ea typeface="EB Garamond"/>
                <a:cs typeface="EB Garamond"/>
                <a:sym typeface="EB Garamond"/>
              </a:rPr>
              <a:t>Student Activity : draw a space patch</a:t>
            </a:r>
            <a:endParaRPr b="1" sz="1000">
              <a:solidFill>
                <a:schemeClr val="dk1"/>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t/>
            </a:r>
            <a:endParaRPr sz="1000">
              <a:solidFill>
                <a:schemeClr val="dk1"/>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rPr lang="en" sz="1000">
                <a:solidFill>
                  <a:srgbClr val="6FA8DC"/>
                </a:solidFill>
                <a:latin typeface="EB Garamond"/>
                <a:ea typeface="EB Garamond"/>
                <a:cs typeface="EB Garamond"/>
                <a:sym typeface="EB Garamond"/>
              </a:rPr>
              <a:t> 10:05AM - 10:15AM </a:t>
            </a:r>
            <a:endParaRPr sz="1000">
              <a:solidFill>
                <a:srgbClr val="6FA8DC"/>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rPr i="1" lang="en" sz="1000">
                <a:solidFill>
                  <a:schemeClr val="dk1"/>
                </a:solidFill>
                <a:latin typeface="EB Garamond"/>
                <a:ea typeface="EB Garamond"/>
                <a:cs typeface="EB Garamond"/>
                <a:sym typeface="EB Garamond"/>
              </a:rPr>
              <a:t>Share out : </a:t>
            </a:r>
            <a:r>
              <a:rPr b="1" lang="en" sz="1000">
                <a:solidFill>
                  <a:schemeClr val="dk1"/>
                </a:solidFill>
                <a:latin typeface="EB Garamond"/>
                <a:ea typeface="EB Garamond"/>
                <a:cs typeface="EB Garamond"/>
                <a:sym typeface="EB Garamond"/>
              </a:rPr>
              <a:t>Space Patches</a:t>
            </a:r>
            <a:endParaRPr b="1" sz="1000">
              <a:solidFill>
                <a:schemeClr val="dk1"/>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t/>
            </a:r>
            <a:endParaRPr sz="1000">
              <a:solidFill>
                <a:schemeClr val="dk1"/>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rPr lang="en" sz="1000">
                <a:solidFill>
                  <a:srgbClr val="6FA8DC"/>
                </a:solidFill>
                <a:latin typeface="EB Garamond"/>
                <a:ea typeface="EB Garamond"/>
                <a:cs typeface="EB Garamond"/>
                <a:sym typeface="EB Garamond"/>
              </a:rPr>
              <a:t>10:15AM - 10:30AM  </a:t>
            </a:r>
            <a:endParaRPr b="1" sz="1000">
              <a:solidFill>
                <a:schemeClr val="dk1"/>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rPr i="1" lang="en" sz="1000">
                <a:solidFill>
                  <a:schemeClr val="dk1"/>
                </a:solidFill>
                <a:latin typeface="EB Garamond"/>
                <a:ea typeface="EB Garamond"/>
                <a:cs typeface="EB Garamond"/>
                <a:sym typeface="EB Garamond"/>
              </a:rPr>
              <a:t>Break</a:t>
            </a:r>
            <a:endParaRPr sz="1000">
              <a:solidFill>
                <a:schemeClr val="dk1"/>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t/>
            </a:r>
            <a:endParaRPr b="1" sz="1000">
              <a:solidFill>
                <a:schemeClr val="dk1"/>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rPr lang="en" sz="1000">
                <a:solidFill>
                  <a:srgbClr val="6FA8DC"/>
                </a:solidFill>
                <a:latin typeface="EB Garamond"/>
                <a:ea typeface="EB Garamond"/>
                <a:cs typeface="EB Garamond"/>
                <a:sym typeface="EB Garamond"/>
              </a:rPr>
              <a:t>10:30AM -  10:55AM </a:t>
            </a:r>
            <a:endParaRPr sz="1000">
              <a:solidFill>
                <a:srgbClr val="6FA8DC"/>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rPr i="1" lang="en" sz="1000">
                <a:solidFill>
                  <a:schemeClr val="dk1"/>
                </a:solidFill>
                <a:latin typeface="EB Garamond"/>
                <a:ea typeface="EB Garamond"/>
                <a:cs typeface="EB Garamond"/>
                <a:sym typeface="EB Garamond"/>
              </a:rPr>
              <a:t>Student Activity : </a:t>
            </a:r>
            <a:r>
              <a:rPr b="1" lang="en" sz="1000">
                <a:solidFill>
                  <a:schemeClr val="dk1"/>
                </a:solidFill>
                <a:latin typeface="EB Garamond"/>
                <a:ea typeface="EB Garamond"/>
                <a:cs typeface="EB Garamond"/>
                <a:sym typeface="EB Garamond"/>
              </a:rPr>
              <a:t>Build a CubeSat</a:t>
            </a:r>
            <a:endParaRPr b="1" sz="1000">
              <a:solidFill>
                <a:schemeClr val="dk1"/>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t/>
            </a:r>
            <a:endParaRPr i="1" sz="1000">
              <a:solidFill>
                <a:schemeClr val="dk1"/>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rPr lang="en" sz="1000">
                <a:solidFill>
                  <a:srgbClr val="6FA8DC"/>
                </a:solidFill>
                <a:latin typeface="EB Garamond"/>
                <a:ea typeface="EB Garamond"/>
                <a:cs typeface="EB Garamond"/>
                <a:sym typeface="EB Garamond"/>
              </a:rPr>
              <a:t>10:55AM -  11:15AM </a:t>
            </a:r>
            <a:endParaRPr i="1" sz="1000">
              <a:solidFill>
                <a:schemeClr val="dk1"/>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rPr i="1" lang="en" sz="1000">
                <a:solidFill>
                  <a:schemeClr val="dk1"/>
                </a:solidFill>
                <a:latin typeface="EB Garamond"/>
                <a:ea typeface="EB Garamond"/>
                <a:cs typeface="EB Garamond"/>
                <a:sym typeface="EB Garamond"/>
              </a:rPr>
              <a:t>Student Activity : </a:t>
            </a:r>
            <a:r>
              <a:rPr b="1" lang="en" sz="1000">
                <a:solidFill>
                  <a:schemeClr val="dk1"/>
                </a:solidFill>
                <a:latin typeface="EB Garamond"/>
                <a:ea typeface="EB Garamond"/>
                <a:cs typeface="EB Garamond"/>
                <a:sym typeface="EB Garamond"/>
              </a:rPr>
              <a:t>Test CubeSat sensors in classroom</a:t>
            </a:r>
            <a:endParaRPr b="1" sz="1000">
              <a:solidFill>
                <a:schemeClr val="dk1"/>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t/>
            </a:r>
            <a:endParaRPr i="1" sz="1000">
              <a:solidFill>
                <a:schemeClr val="dk1"/>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rPr lang="en" sz="1000">
                <a:solidFill>
                  <a:srgbClr val="6FA8DC"/>
                </a:solidFill>
                <a:latin typeface="EB Garamond"/>
                <a:ea typeface="EB Garamond"/>
                <a:cs typeface="EB Garamond"/>
                <a:sym typeface="EB Garamond"/>
              </a:rPr>
              <a:t>11:15AM - 12:00PM</a:t>
            </a:r>
            <a:endParaRPr sz="1000">
              <a:solidFill>
                <a:schemeClr val="dk1"/>
              </a:solidFill>
              <a:latin typeface="EB Garamond"/>
              <a:ea typeface="EB Garamond"/>
              <a:cs typeface="EB Garamond"/>
              <a:sym typeface="EB Garamond"/>
            </a:endParaRPr>
          </a:p>
          <a:p>
            <a:pPr indent="0" lvl="0" marL="0" rtl="0" algn="l">
              <a:spcBef>
                <a:spcPts val="0"/>
              </a:spcBef>
              <a:spcAft>
                <a:spcPts val="0"/>
              </a:spcAft>
              <a:buClr>
                <a:schemeClr val="dk1"/>
              </a:buClr>
              <a:buSzPts val="1100"/>
              <a:buFont typeface="Arial"/>
              <a:buNone/>
            </a:pPr>
            <a:r>
              <a:rPr i="1" lang="en" sz="1000">
                <a:solidFill>
                  <a:schemeClr val="dk1"/>
                </a:solidFill>
                <a:latin typeface="EB Garamond"/>
                <a:ea typeface="EB Garamond"/>
                <a:cs typeface="EB Garamond"/>
                <a:sym typeface="EB Garamond"/>
              </a:rPr>
              <a:t>Student Activity: </a:t>
            </a:r>
            <a:r>
              <a:rPr b="1" lang="en" sz="1000">
                <a:solidFill>
                  <a:schemeClr val="dk1"/>
                </a:solidFill>
                <a:latin typeface="EB Garamond"/>
                <a:ea typeface="EB Garamond"/>
                <a:cs typeface="EB Garamond"/>
                <a:sym typeface="EB Garamond"/>
              </a:rPr>
              <a:t>Balloon launch of CubeSats</a:t>
            </a:r>
            <a:endParaRPr b="1" sz="1000"/>
          </a:p>
          <a:p>
            <a:pPr indent="0" lvl="0" marL="0" rtl="0" algn="l">
              <a:spcBef>
                <a:spcPts val="0"/>
              </a:spcBef>
              <a:spcAft>
                <a:spcPts val="1600"/>
              </a:spcAft>
              <a:buNone/>
            </a:pPr>
            <a:r>
              <a:t/>
            </a:r>
            <a:endParaRPr/>
          </a:p>
        </p:txBody>
      </p:sp>
      <p:sp>
        <p:nvSpPr>
          <p:cNvPr id="106" name="Google Shape;106;p26"/>
          <p:cNvSpPr txBox="1"/>
          <p:nvPr/>
        </p:nvSpPr>
        <p:spPr>
          <a:xfrm>
            <a:off x="115800" y="0"/>
            <a:ext cx="4456200" cy="836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3400">
                <a:highlight>
                  <a:srgbClr val="CFE2F3"/>
                </a:highlight>
                <a:latin typeface="EB Garamond"/>
                <a:ea typeface="EB Garamond"/>
                <a:cs typeface="EB Garamond"/>
                <a:sym typeface="EB Garamond"/>
              </a:rPr>
              <a:t>Schedule of the day</a:t>
            </a:r>
            <a:endParaRPr sz="3400">
              <a:solidFill>
                <a:srgbClr val="FFFFFF"/>
              </a:solidFill>
              <a:highlight>
                <a:srgbClr val="CFE2F3"/>
              </a:highlight>
              <a:latin typeface="EB Garamond"/>
              <a:ea typeface="EB Garamond"/>
              <a:cs typeface="EB Garamond"/>
              <a:sym typeface="EB Garamon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 name="Shape 110"/>
        <p:cNvGrpSpPr/>
        <p:nvPr/>
      </p:nvGrpSpPr>
      <p:grpSpPr>
        <a:xfrm>
          <a:off x="0" y="0"/>
          <a:ext cx="0" cy="0"/>
          <a:chOff x="0" y="0"/>
          <a:chExt cx="0" cy="0"/>
        </a:xfrm>
      </p:grpSpPr>
      <p:sp>
        <p:nvSpPr>
          <p:cNvPr id="111" name="Google Shape;111;p27"/>
          <p:cNvSpPr txBox="1"/>
          <p:nvPr/>
        </p:nvSpPr>
        <p:spPr>
          <a:xfrm>
            <a:off x="115800" y="0"/>
            <a:ext cx="4456200" cy="836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3400">
                <a:highlight>
                  <a:srgbClr val="CFE2F3"/>
                </a:highlight>
                <a:latin typeface="EB Garamond"/>
                <a:ea typeface="EB Garamond"/>
                <a:cs typeface="EB Garamond"/>
                <a:sym typeface="EB Garamond"/>
              </a:rPr>
              <a:t>Satellite</a:t>
            </a:r>
            <a:r>
              <a:rPr lang="en" sz="3400">
                <a:highlight>
                  <a:srgbClr val="CFE2F3"/>
                </a:highlight>
                <a:latin typeface="EB Garamond"/>
                <a:ea typeface="EB Garamond"/>
                <a:cs typeface="EB Garamond"/>
                <a:sym typeface="EB Garamond"/>
              </a:rPr>
              <a:t> Missions</a:t>
            </a:r>
            <a:endParaRPr sz="3400">
              <a:solidFill>
                <a:srgbClr val="FFFFFF"/>
              </a:solidFill>
              <a:highlight>
                <a:srgbClr val="CFE2F3"/>
              </a:highlight>
              <a:latin typeface="EB Garamond"/>
              <a:ea typeface="EB Garamond"/>
              <a:cs typeface="EB Garamond"/>
              <a:sym typeface="EB Garamond"/>
            </a:endParaRPr>
          </a:p>
        </p:txBody>
      </p:sp>
      <p:sp>
        <p:nvSpPr>
          <p:cNvPr id="112" name="Google Shape;112;p27"/>
          <p:cNvSpPr txBox="1"/>
          <p:nvPr/>
        </p:nvSpPr>
        <p:spPr>
          <a:xfrm>
            <a:off x="-10950" y="2983200"/>
            <a:ext cx="4709700" cy="216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highlight>
                  <a:srgbClr val="CFE2F3"/>
                </a:highlight>
                <a:latin typeface="EB Garamond"/>
                <a:ea typeface="EB Garamond"/>
                <a:cs typeface="EB Garamond"/>
                <a:sym typeface="EB Garamond"/>
              </a:rPr>
              <a:t>What is the purpose of these missions?</a:t>
            </a:r>
            <a:endParaRPr sz="2400">
              <a:highlight>
                <a:srgbClr val="CFE2F3"/>
              </a:highlight>
              <a:latin typeface="EB Garamond"/>
              <a:ea typeface="EB Garamond"/>
              <a:cs typeface="EB Garamond"/>
              <a:sym typeface="EB Garamond"/>
            </a:endParaRPr>
          </a:p>
          <a:p>
            <a:pPr indent="0" lvl="0" marL="0" rtl="0" algn="l">
              <a:spcBef>
                <a:spcPts val="0"/>
              </a:spcBef>
              <a:spcAft>
                <a:spcPts val="0"/>
              </a:spcAft>
              <a:buNone/>
            </a:pPr>
            <a:r>
              <a:t/>
            </a:r>
            <a:endParaRPr sz="2400">
              <a:highlight>
                <a:srgbClr val="CFE2F3"/>
              </a:highlight>
              <a:latin typeface="EB Garamond"/>
              <a:ea typeface="EB Garamond"/>
              <a:cs typeface="EB Garamond"/>
              <a:sym typeface="EB Garamond"/>
            </a:endParaRPr>
          </a:p>
          <a:p>
            <a:pPr indent="0" lvl="0" marL="0" rtl="0" algn="l">
              <a:spcBef>
                <a:spcPts val="0"/>
              </a:spcBef>
              <a:spcAft>
                <a:spcPts val="0"/>
              </a:spcAft>
              <a:buNone/>
            </a:pPr>
            <a:r>
              <a:rPr lang="en" sz="2400">
                <a:highlight>
                  <a:srgbClr val="CFE2F3"/>
                </a:highlight>
                <a:latin typeface="EB Garamond"/>
                <a:ea typeface="EB Garamond"/>
                <a:cs typeface="EB Garamond"/>
                <a:sym typeface="EB Garamond"/>
              </a:rPr>
              <a:t>Who designs them?</a:t>
            </a:r>
            <a:endParaRPr sz="2400">
              <a:highlight>
                <a:srgbClr val="CFE2F3"/>
              </a:highlight>
              <a:latin typeface="EB Garamond"/>
              <a:ea typeface="EB Garamond"/>
              <a:cs typeface="EB Garamond"/>
              <a:sym typeface="EB Garamond"/>
            </a:endParaRPr>
          </a:p>
          <a:p>
            <a:pPr indent="0" lvl="0" marL="0" rtl="0" algn="l">
              <a:spcBef>
                <a:spcPts val="0"/>
              </a:spcBef>
              <a:spcAft>
                <a:spcPts val="0"/>
              </a:spcAft>
              <a:buNone/>
            </a:pPr>
            <a:r>
              <a:t/>
            </a:r>
            <a:endParaRPr sz="2400">
              <a:highlight>
                <a:srgbClr val="CFE2F3"/>
              </a:highlight>
              <a:latin typeface="EB Garamond"/>
              <a:ea typeface="EB Garamond"/>
              <a:cs typeface="EB Garamond"/>
              <a:sym typeface="EB Garamond"/>
            </a:endParaRPr>
          </a:p>
          <a:p>
            <a:pPr indent="0" lvl="0" marL="0" rtl="0" algn="l">
              <a:spcBef>
                <a:spcPts val="0"/>
              </a:spcBef>
              <a:spcAft>
                <a:spcPts val="0"/>
              </a:spcAft>
              <a:buNone/>
            </a:pPr>
            <a:r>
              <a:rPr lang="en" sz="2400">
                <a:highlight>
                  <a:srgbClr val="CFE2F3"/>
                </a:highlight>
                <a:latin typeface="EB Garamond"/>
                <a:ea typeface="EB Garamond"/>
                <a:cs typeface="EB Garamond"/>
                <a:sym typeface="EB Garamond"/>
              </a:rPr>
              <a:t>What are some of the results?</a:t>
            </a:r>
            <a:endParaRPr sz="2400">
              <a:highlight>
                <a:srgbClr val="C9DAF8"/>
              </a:highlight>
              <a:latin typeface="EB Garamond"/>
              <a:ea typeface="EB Garamond"/>
              <a:cs typeface="EB Garamond"/>
              <a:sym typeface="EB Garamond"/>
            </a:endParaRPr>
          </a:p>
          <a:p>
            <a:pPr indent="0" lvl="0" marL="0" rtl="0" algn="l">
              <a:spcBef>
                <a:spcPts val="0"/>
              </a:spcBef>
              <a:spcAft>
                <a:spcPts val="0"/>
              </a:spcAft>
              <a:buNone/>
            </a:pPr>
            <a:r>
              <a:t/>
            </a:r>
            <a:endParaRPr sz="2400">
              <a:highlight>
                <a:srgbClr val="C9DAF8"/>
              </a:highlight>
              <a:latin typeface="EB Garamond"/>
              <a:ea typeface="EB Garamond"/>
              <a:cs typeface="EB Garamond"/>
              <a:sym typeface="EB Garamond"/>
            </a:endParaRPr>
          </a:p>
        </p:txBody>
      </p:sp>
      <p:grpSp>
        <p:nvGrpSpPr>
          <p:cNvPr id="113" name="Google Shape;113;p27"/>
          <p:cNvGrpSpPr/>
          <p:nvPr/>
        </p:nvGrpSpPr>
        <p:grpSpPr>
          <a:xfrm>
            <a:off x="4709700" y="40525"/>
            <a:ext cx="4638050" cy="5214850"/>
            <a:chOff x="4658850" y="0"/>
            <a:chExt cx="4638050" cy="5214850"/>
          </a:xfrm>
        </p:grpSpPr>
        <p:pic>
          <p:nvPicPr>
            <p:cNvPr id="114" name="Google Shape;114;p27"/>
            <p:cNvPicPr preferRelativeResize="0"/>
            <p:nvPr/>
          </p:nvPicPr>
          <p:blipFill rotWithShape="1">
            <a:blip r:embed="rId3">
              <a:alphaModFix/>
            </a:blip>
            <a:srcRect b="3025" l="5829" r="0" t="0"/>
            <a:stretch/>
          </p:blipFill>
          <p:spPr>
            <a:xfrm>
              <a:off x="4658850" y="0"/>
              <a:ext cx="4384025" cy="5143499"/>
            </a:xfrm>
            <a:prstGeom prst="rect">
              <a:avLst/>
            </a:prstGeom>
            <a:noFill/>
            <a:ln>
              <a:noFill/>
            </a:ln>
          </p:spPr>
        </p:pic>
        <p:sp>
          <p:nvSpPr>
            <p:cNvPr id="115" name="Google Shape;115;p27"/>
            <p:cNvSpPr txBox="1"/>
            <p:nvPr/>
          </p:nvSpPr>
          <p:spPr>
            <a:xfrm>
              <a:off x="8155100" y="4912750"/>
              <a:ext cx="1141800" cy="30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u="sng">
                  <a:solidFill>
                    <a:schemeClr val="hlink"/>
                  </a:solidFill>
                  <a:latin typeface="EB Garamond"/>
                  <a:ea typeface="EB Garamond"/>
                  <a:cs typeface="EB Garamond"/>
                  <a:sym typeface="EB Garamond"/>
                  <a:hlinkClick r:id="rId4"/>
                </a:rPr>
                <a:t>The Planetary Society</a:t>
              </a:r>
              <a:endParaRPr sz="800">
                <a:latin typeface="EB Garamond"/>
                <a:ea typeface="EB Garamond"/>
                <a:cs typeface="EB Garamond"/>
                <a:sym typeface="EB Garamond"/>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9" name="Shape 119"/>
        <p:cNvGrpSpPr/>
        <p:nvPr/>
      </p:nvGrpSpPr>
      <p:grpSpPr>
        <a:xfrm>
          <a:off x="0" y="0"/>
          <a:ext cx="0" cy="0"/>
          <a:chOff x="0" y="0"/>
          <a:chExt cx="0" cy="0"/>
        </a:xfrm>
      </p:grpSpPr>
      <p:sp>
        <p:nvSpPr>
          <p:cNvPr id="120" name="Google Shape;120;p28"/>
          <p:cNvSpPr txBox="1"/>
          <p:nvPr/>
        </p:nvSpPr>
        <p:spPr>
          <a:xfrm>
            <a:off x="115800" y="0"/>
            <a:ext cx="4456200" cy="836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3400">
                <a:highlight>
                  <a:srgbClr val="CFE2F3"/>
                </a:highlight>
                <a:latin typeface="EB Garamond"/>
                <a:ea typeface="EB Garamond"/>
                <a:cs typeface="EB Garamond"/>
                <a:sym typeface="EB Garamond"/>
              </a:rPr>
              <a:t>Satellite vary in size!</a:t>
            </a:r>
            <a:endParaRPr sz="3400">
              <a:solidFill>
                <a:srgbClr val="FFFFFF"/>
              </a:solidFill>
              <a:highlight>
                <a:srgbClr val="CFE2F3"/>
              </a:highlight>
              <a:latin typeface="EB Garamond"/>
              <a:ea typeface="EB Garamond"/>
              <a:cs typeface="EB Garamond"/>
              <a:sym typeface="EB Garamond"/>
            </a:endParaRPr>
          </a:p>
        </p:txBody>
      </p:sp>
      <p:grpSp>
        <p:nvGrpSpPr>
          <p:cNvPr id="121" name="Google Shape;121;p28"/>
          <p:cNvGrpSpPr/>
          <p:nvPr/>
        </p:nvGrpSpPr>
        <p:grpSpPr>
          <a:xfrm>
            <a:off x="4443149" y="143693"/>
            <a:ext cx="4528062" cy="4842330"/>
            <a:chOff x="4514275" y="480125"/>
            <a:chExt cx="4089651" cy="4505750"/>
          </a:xfrm>
        </p:grpSpPr>
        <p:pic>
          <p:nvPicPr>
            <p:cNvPr id="122" name="Google Shape;122;p28"/>
            <p:cNvPicPr preferRelativeResize="0"/>
            <p:nvPr/>
          </p:nvPicPr>
          <p:blipFill rotWithShape="1">
            <a:blip r:embed="rId3">
              <a:alphaModFix/>
            </a:blip>
            <a:srcRect b="18654" l="8318" r="6885" t="6606"/>
            <a:stretch/>
          </p:blipFill>
          <p:spPr>
            <a:xfrm>
              <a:off x="4514275" y="480125"/>
              <a:ext cx="4089651" cy="4505749"/>
            </a:xfrm>
            <a:prstGeom prst="rect">
              <a:avLst/>
            </a:prstGeom>
            <a:noFill/>
            <a:ln>
              <a:noFill/>
            </a:ln>
          </p:spPr>
        </p:pic>
        <p:sp>
          <p:nvSpPr>
            <p:cNvPr id="123" name="Google Shape;123;p28"/>
            <p:cNvSpPr txBox="1"/>
            <p:nvPr/>
          </p:nvSpPr>
          <p:spPr>
            <a:xfrm>
              <a:off x="8012625" y="4704775"/>
              <a:ext cx="591300" cy="28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u="sng">
                  <a:solidFill>
                    <a:schemeClr val="hlink"/>
                  </a:solidFill>
                  <a:latin typeface="EB Garamond"/>
                  <a:ea typeface="EB Garamond"/>
                  <a:cs typeface="EB Garamond"/>
                  <a:sym typeface="EB Garamond"/>
                  <a:hlinkClick r:id="rId4"/>
                </a:rPr>
                <a:t>NOAA</a:t>
              </a:r>
              <a:endParaRPr sz="800">
                <a:latin typeface="EB Garamond"/>
                <a:ea typeface="EB Garamond"/>
                <a:cs typeface="EB Garamond"/>
                <a:sym typeface="EB Garamond"/>
              </a:endParaRPr>
            </a:p>
          </p:txBody>
        </p:sp>
      </p:grpSp>
      <p:sp>
        <p:nvSpPr>
          <p:cNvPr id="124" name="Google Shape;124;p28"/>
          <p:cNvSpPr txBox="1"/>
          <p:nvPr/>
        </p:nvSpPr>
        <p:spPr>
          <a:xfrm>
            <a:off x="64825" y="3472750"/>
            <a:ext cx="4145400" cy="1513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000">
                <a:highlight>
                  <a:srgbClr val="CFE2F3"/>
                </a:highlight>
                <a:latin typeface="EB Garamond"/>
                <a:ea typeface="EB Garamond"/>
                <a:cs typeface="EB Garamond"/>
                <a:sym typeface="EB Garamond"/>
              </a:rPr>
              <a:t>Satellites can be big, expensive, and long term projects--</a:t>
            </a:r>
            <a:endParaRPr sz="2000">
              <a:highlight>
                <a:srgbClr val="CFE2F3"/>
              </a:highlight>
              <a:latin typeface="EB Garamond"/>
              <a:ea typeface="EB Garamond"/>
              <a:cs typeface="EB Garamond"/>
              <a:sym typeface="EB Garamond"/>
            </a:endParaRPr>
          </a:p>
          <a:p>
            <a:pPr indent="0" lvl="0" marL="0" rtl="0" algn="l">
              <a:lnSpc>
                <a:spcPct val="115000"/>
              </a:lnSpc>
              <a:spcBef>
                <a:spcPts val="0"/>
              </a:spcBef>
              <a:spcAft>
                <a:spcPts val="0"/>
              </a:spcAft>
              <a:buNone/>
            </a:pPr>
            <a:r>
              <a:rPr lang="en" sz="2000">
                <a:highlight>
                  <a:srgbClr val="CFE2F3"/>
                </a:highlight>
                <a:latin typeface="EB Garamond"/>
                <a:ea typeface="EB Garamond"/>
                <a:cs typeface="EB Garamond"/>
                <a:sym typeface="EB Garamond"/>
              </a:rPr>
              <a:t>but now they can also be small, cheaper, and short term with big impact!</a:t>
            </a:r>
            <a:endParaRPr sz="2000">
              <a:highlight>
                <a:srgbClr val="CFE2F3"/>
              </a:highlight>
              <a:latin typeface="EB Garamond"/>
              <a:ea typeface="EB Garamond"/>
              <a:cs typeface="EB Garamond"/>
              <a:sym typeface="EB Garamon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8" name="Shape 128"/>
        <p:cNvGrpSpPr/>
        <p:nvPr/>
      </p:nvGrpSpPr>
      <p:grpSpPr>
        <a:xfrm>
          <a:off x="0" y="0"/>
          <a:ext cx="0" cy="0"/>
          <a:chOff x="0" y="0"/>
          <a:chExt cx="0" cy="0"/>
        </a:xfrm>
      </p:grpSpPr>
      <p:pic>
        <p:nvPicPr>
          <p:cNvPr descr="Learn the basics of CubeSats, the small spacecraft that schools, universities and institutions are designing and building to perform missions previously requiring massive, expensive satellites.&#10;For more information on NASA’s CubeSat Launch Initiative visit&#10;http://go.nasa.gov/CubeSat_initiative&#10;Produced by NASA’s Launch Services Program" id="129" name="Google Shape;129;p29" title="What Is A CubeSat?">
            <a:hlinkClick r:id="rId3"/>
          </p:cNvPr>
          <p:cNvPicPr preferRelativeResize="0"/>
          <p:nvPr/>
        </p:nvPicPr>
        <p:blipFill>
          <a:blip r:embed="rId4">
            <a:alphaModFix/>
          </a:blip>
          <a:stretch>
            <a:fillRect/>
          </a:stretch>
        </p:blipFill>
        <p:spPr>
          <a:xfrm>
            <a:off x="1143000" y="0"/>
            <a:ext cx="6858000" cy="5143500"/>
          </a:xfrm>
          <a:prstGeom prst="rect">
            <a:avLst/>
          </a:prstGeom>
          <a:noFill/>
          <a:ln>
            <a:noFill/>
          </a:ln>
        </p:spPr>
      </p:pic>
      <p:sp>
        <p:nvSpPr>
          <p:cNvPr id="130" name="Google Shape;130;p29"/>
          <p:cNvSpPr txBox="1"/>
          <p:nvPr/>
        </p:nvSpPr>
        <p:spPr>
          <a:xfrm>
            <a:off x="115800" y="0"/>
            <a:ext cx="4456200" cy="836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3400">
                <a:highlight>
                  <a:srgbClr val="CFE2F3"/>
                </a:highlight>
                <a:latin typeface="EB Garamond"/>
                <a:ea typeface="EB Garamond"/>
                <a:cs typeface="EB Garamond"/>
                <a:sym typeface="EB Garamond"/>
              </a:rPr>
              <a:t>CubeSats </a:t>
            </a:r>
            <a:endParaRPr sz="3400">
              <a:solidFill>
                <a:srgbClr val="FFFFFF"/>
              </a:solidFill>
              <a:highlight>
                <a:srgbClr val="CFE2F3"/>
              </a:highlight>
              <a:latin typeface="EB Garamond"/>
              <a:ea typeface="EB Garamond"/>
              <a:cs typeface="EB Garamond"/>
              <a:sym typeface="EB Garamon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4" name="Shape 134"/>
        <p:cNvGrpSpPr/>
        <p:nvPr/>
      </p:nvGrpSpPr>
      <p:grpSpPr>
        <a:xfrm>
          <a:off x="0" y="0"/>
          <a:ext cx="0" cy="0"/>
          <a:chOff x="0" y="0"/>
          <a:chExt cx="0" cy="0"/>
        </a:xfrm>
      </p:grpSpPr>
      <p:grpSp>
        <p:nvGrpSpPr>
          <p:cNvPr id="135" name="Google Shape;135;p30"/>
          <p:cNvGrpSpPr/>
          <p:nvPr/>
        </p:nvGrpSpPr>
        <p:grpSpPr>
          <a:xfrm>
            <a:off x="618725" y="204875"/>
            <a:ext cx="8257100" cy="4987600"/>
            <a:chOff x="618725" y="204875"/>
            <a:chExt cx="8257100" cy="4987600"/>
          </a:xfrm>
        </p:grpSpPr>
        <p:pic>
          <p:nvPicPr>
            <p:cNvPr id="136" name="Google Shape;136;p30"/>
            <p:cNvPicPr preferRelativeResize="0"/>
            <p:nvPr/>
          </p:nvPicPr>
          <p:blipFill rotWithShape="1">
            <a:blip r:embed="rId3">
              <a:alphaModFix/>
            </a:blip>
            <a:srcRect b="0" l="0" r="0" t="17999"/>
            <a:stretch/>
          </p:blipFill>
          <p:spPr>
            <a:xfrm>
              <a:off x="618725" y="204875"/>
              <a:ext cx="7906548" cy="4845998"/>
            </a:xfrm>
            <a:prstGeom prst="rect">
              <a:avLst/>
            </a:prstGeom>
            <a:noFill/>
            <a:ln>
              <a:noFill/>
            </a:ln>
          </p:spPr>
        </p:pic>
        <p:sp>
          <p:nvSpPr>
            <p:cNvPr id="137" name="Google Shape;137;p30"/>
            <p:cNvSpPr txBox="1"/>
            <p:nvPr/>
          </p:nvSpPr>
          <p:spPr>
            <a:xfrm>
              <a:off x="7274425" y="4753275"/>
              <a:ext cx="1601400" cy="439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rgbClr val="FFFFFF"/>
                  </a:solidFill>
                  <a:latin typeface="Helvetica Neue"/>
                  <a:ea typeface="Helvetica Neue"/>
                  <a:cs typeface="Helvetica Neue"/>
                  <a:sym typeface="Helvetica Neue"/>
                </a:rPr>
                <a:t>Canadian Space Agency</a:t>
              </a:r>
              <a:endParaRPr sz="800">
                <a:solidFill>
                  <a:srgbClr val="FFFFFF"/>
                </a:solidFill>
                <a:latin typeface="Helvetica Neue"/>
                <a:ea typeface="Helvetica Neue"/>
                <a:cs typeface="Helvetica Neue"/>
                <a:sym typeface="Helvetica Neue"/>
              </a:endParaRPr>
            </a:p>
          </p:txBody>
        </p:sp>
      </p:grpSp>
      <p:sp>
        <p:nvSpPr>
          <p:cNvPr id="138" name="Google Shape;138;p30"/>
          <p:cNvSpPr txBox="1"/>
          <p:nvPr/>
        </p:nvSpPr>
        <p:spPr>
          <a:xfrm>
            <a:off x="289100" y="-61175"/>
            <a:ext cx="4456200" cy="836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3400">
                <a:highlight>
                  <a:srgbClr val="CFE2F3"/>
                </a:highlight>
                <a:latin typeface="EB Garamond"/>
                <a:ea typeface="EB Garamond"/>
                <a:cs typeface="EB Garamond"/>
                <a:sym typeface="EB Garamond"/>
              </a:rPr>
              <a:t>CubeSats </a:t>
            </a:r>
            <a:endParaRPr sz="3400">
              <a:solidFill>
                <a:srgbClr val="FFFFFF"/>
              </a:solidFill>
              <a:highlight>
                <a:srgbClr val="CFE2F3"/>
              </a:highlight>
              <a:latin typeface="EB Garamond"/>
              <a:ea typeface="EB Garamond"/>
              <a:cs typeface="EB Garamond"/>
              <a:sym typeface="EB Garamon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2" name="Shape 142"/>
        <p:cNvGrpSpPr/>
        <p:nvPr/>
      </p:nvGrpSpPr>
      <p:grpSpPr>
        <a:xfrm>
          <a:off x="0" y="0"/>
          <a:ext cx="0" cy="0"/>
          <a:chOff x="0" y="0"/>
          <a:chExt cx="0" cy="0"/>
        </a:xfrm>
      </p:grpSpPr>
      <p:pic>
        <p:nvPicPr>
          <p:cNvPr id="143" name="Google Shape;143;p31"/>
          <p:cNvPicPr preferRelativeResize="0"/>
          <p:nvPr/>
        </p:nvPicPr>
        <p:blipFill>
          <a:blip r:embed="rId3">
            <a:alphaModFix/>
          </a:blip>
          <a:stretch>
            <a:fillRect/>
          </a:stretch>
        </p:blipFill>
        <p:spPr>
          <a:xfrm>
            <a:off x="4330650" y="51975"/>
            <a:ext cx="4684175" cy="5035825"/>
          </a:xfrm>
          <a:prstGeom prst="rect">
            <a:avLst/>
          </a:prstGeom>
          <a:noFill/>
          <a:ln>
            <a:noFill/>
          </a:ln>
        </p:spPr>
      </p:pic>
      <p:sp>
        <p:nvSpPr>
          <p:cNvPr id="144" name="Google Shape;144;p31"/>
          <p:cNvSpPr txBox="1"/>
          <p:nvPr/>
        </p:nvSpPr>
        <p:spPr>
          <a:xfrm>
            <a:off x="115800" y="1454550"/>
            <a:ext cx="4339200" cy="3581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2000">
                <a:highlight>
                  <a:srgbClr val="CFE2F3"/>
                </a:highlight>
                <a:latin typeface="EB Garamond"/>
                <a:ea typeface="EB Garamond"/>
                <a:cs typeface="EB Garamond"/>
                <a:sym typeface="EB Garamond"/>
              </a:rPr>
              <a:t>A CubeSat contains many components that can be broken into </a:t>
            </a:r>
            <a:r>
              <a:rPr b="1" i="1" lang="en" sz="2000">
                <a:highlight>
                  <a:srgbClr val="CFE2F3"/>
                </a:highlight>
                <a:latin typeface="EB Garamond"/>
                <a:ea typeface="EB Garamond"/>
                <a:cs typeface="EB Garamond"/>
                <a:sym typeface="EB Garamond"/>
              </a:rPr>
              <a:t>six major subsystems:</a:t>
            </a:r>
            <a:endParaRPr b="1" i="1" sz="2000">
              <a:highlight>
                <a:srgbClr val="CFE2F3"/>
              </a:highlight>
              <a:latin typeface="EB Garamond"/>
              <a:ea typeface="EB Garamond"/>
              <a:cs typeface="EB Garamond"/>
              <a:sym typeface="EB Garamond"/>
            </a:endParaRPr>
          </a:p>
          <a:p>
            <a:pPr indent="0" lvl="0" marL="0" rtl="0" algn="l">
              <a:lnSpc>
                <a:spcPct val="115000"/>
              </a:lnSpc>
              <a:spcBef>
                <a:spcPts val="0"/>
              </a:spcBef>
              <a:spcAft>
                <a:spcPts val="0"/>
              </a:spcAft>
              <a:buClr>
                <a:schemeClr val="dk1"/>
              </a:buClr>
              <a:buSzPts val="1100"/>
              <a:buFont typeface="Arial"/>
              <a:buNone/>
            </a:pPr>
            <a:r>
              <a:t/>
            </a:r>
            <a:endParaRPr sz="2000">
              <a:highlight>
                <a:srgbClr val="CFE2F3"/>
              </a:highlight>
              <a:latin typeface="EB Garamond"/>
              <a:ea typeface="EB Garamond"/>
              <a:cs typeface="EB Garamond"/>
              <a:sym typeface="EB Garamond"/>
            </a:endParaRPr>
          </a:p>
          <a:p>
            <a:pPr indent="-355600" lvl="0" marL="457200" rtl="0" algn="l">
              <a:lnSpc>
                <a:spcPct val="115000"/>
              </a:lnSpc>
              <a:spcBef>
                <a:spcPts val="0"/>
              </a:spcBef>
              <a:spcAft>
                <a:spcPts val="0"/>
              </a:spcAft>
              <a:buClr>
                <a:srgbClr val="000000"/>
              </a:buClr>
              <a:buSzPts val="2000"/>
              <a:buFont typeface="EB Garamond"/>
              <a:buChar char="●"/>
            </a:pPr>
            <a:r>
              <a:rPr lang="en" sz="2000">
                <a:highlight>
                  <a:srgbClr val="CFE2F3"/>
                </a:highlight>
                <a:latin typeface="EB Garamond"/>
                <a:ea typeface="EB Garamond"/>
                <a:cs typeface="EB Garamond"/>
                <a:sym typeface="EB Garamond"/>
              </a:rPr>
              <a:t>Mechanical</a:t>
            </a:r>
            <a:endParaRPr sz="2000">
              <a:highlight>
                <a:srgbClr val="CFE2F3"/>
              </a:highlight>
              <a:latin typeface="EB Garamond"/>
              <a:ea typeface="EB Garamond"/>
              <a:cs typeface="EB Garamond"/>
              <a:sym typeface="EB Garamond"/>
            </a:endParaRPr>
          </a:p>
          <a:p>
            <a:pPr indent="-355600" lvl="0" marL="457200" rtl="0" algn="l">
              <a:lnSpc>
                <a:spcPct val="115000"/>
              </a:lnSpc>
              <a:spcBef>
                <a:spcPts val="0"/>
              </a:spcBef>
              <a:spcAft>
                <a:spcPts val="0"/>
              </a:spcAft>
              <a:buClr>
                <a:srgbClr val="000000"/>
              </a:buClr>
              <a:buSzPts val="2000"/>
              <a:buFont typeface="EB Garamond"/>
              <a:buChar char="●"/>
            </a:pPr>
            <a:r>
              <a:rPr lang="en" sz="2000">
                <a:highlight>
                  <a:srgbClr val="CFE2F3"/>
                </a:highlight>
                <a:latin typeface="EB Garamond"/>
                <a:ea typeface="EB Garamond"/>
                <a:cs typeface="EB Garamond"/>
                <a:sym typeface="EB Garamond"/>
              </a:rPr>
              <a:t>Radio communication</a:t>
            </a:r>
            <a:endParaRPr sz="2000">
              <a:highlight>
                <a:srgbClr val="CFE2F3"/>
              </a:highlight>
              <a:latin typeface="EB Garamond"/>
              <a:ea typeface="EB Garamond"/>
              <a:cs typeface="EB Garamond"/>
              <a:sym typeface="EB Garamond"/>
            </a:endParaRPr>
          </a:p>
          <a:p>
            <a:pPr indent="-355600" lvl="0" marL="457200" rtl="0" algn="l">
              <a:lnSpc>
                <a:spcPct val="115000"/>
              </a:lnSpc>
              <a:spcBef>
                <a:spcPts val="0"/>
              </a:spcBef>
              <a:spcAft>
                <a:spcPts val="0"/>
              </a:spcAft>
              <a:buClr>
                <a:srgbClr val="000000"/>
              </a:buClr>
              <a:buSzPts val="2000"/>
              <a:buFont typeface="EB Garamond"/>
              <a:buChar char="●"/>
            </a:pPr>
            <a:r>
              <a:rPr lang="en" sz="2000">
                <a:highlight>
                  <a:srgbClr val="CFE2F3"/>
                </a:highlight>
                <a:latin typeface="EB Garamond"/>
                <a:ea typeface="EB Garamond"/>
                <a:cs typeface="EB Garamond"/>
                <a:sym typeface="EB Garamond"/>
              </a:rPr>
              <a:t>Power and electrical</a:t>
            </a:r>
            <a:endParaRPr sz="2000">
              <a:highlight>
                <a:srgbClr val="CFE2F3"/>
              </a:highlight>
              <a:latin typeface="EB Garamond"/>
              <a:ea typeface="EB Garamond"/>
              <a:cs typeface="EB Garamond"/>
              <a:sym typeface="EB Garamond"/>
            </a:endParaRPr>
          </a:p>
          <a:p>
            <a:pPr indent="-355600" lvl="0" marL="457200" rtl="0" algn="l">
              <a:lnSpc>
                <a:spcPct val="115000"/>
              </a:lnSpc>
              <a:spcBef>
                <a:spcPts val="0"/>
              </a:spcBef>
              <a:spcAft>
                <a:spcPts val="0"/>
              </a:spcAft>
              <a:buClr>
                <a:srgbClr val="000000"/>
              </a:buClr>
              <a:buSzPts val="2000"/>
              <a:buFont typeface="EB Garamond"/>
              <a:buChar char="●"/>
            </a:pPr>
            <a:r>
              <a:rPr lang="en" sz="2000">
                <a:highlight>
                  <a:srgbClr val="CFE2F3"/>
                </a:highlight>
                <a:latin typeface="EB Garamond"/>
                <a:ea typeface="EB Garamond"/>
                <a:cs typeface="EB Garamond"/>
                <a:sym typeface="EB Garamond"/>
              </a:rPr>
              <a:t>Software and data handling</a:t>
            </a:r>
            <a:endParaRPr sz="2000">
              <a:highlight>
                <a:srgbClr val="CFE2F3"/>
              </a:highlight>
              <a:latin typeface="EB Garamond"/>
              <a:ea typeface="EB Garamond"/>
              <a:cs typeface="EB Garamond"/>
              <a:sym typeface="EB Garamond"/>
            </a:endParaRPr>
          </a:p>
          <a:p>
            <a:pPr indent="-355600" lvl="0" marL="457200" rtl="0" algn="l">
              <a:lnSpc>
                <a:spcPct val="115000"/>
              </a:lnSpc>
              <a:spcBef>
                <a:spcPts val="0"/>
              </a:spcBef>
              <a:spcAft>
                <a:spcPts val="0"/>
              </a:spcAft>
              <a:buClr>
                <a:srgbClr val="000000"/>
              </a:buClr>
              <a:buSzPts val="2000"/>
              <a:buFont typeface="EB Garamond"/>
              <a:buChar char="●"/>
            </a:pPr>
            <a:r>
              <a:rPr lang="en" sz="2000">
                <a:highlight>
                  <a:srgbClr val="CFE2F3"/>
                </a:highlight>
                <a:latin typeface="EB Garamond"/>
                <a:ea typeface="EB Garamond"/>
                <a:cs typeface="EB Garamond"/>
                <a:sym typeface="EB Garamond"/>
              </a:rPr>
              <a:t>Payload (sensors)</a:t>
            </a:r>
            <a:endParaRPr sz="2000">
              <a:highlight>
                <a:srgbClr val="CFE2F3"/>
              </a:highlight>
              <a:latin typeface="EB Garamond"/>
              <a:ea typeface="EB Garamond"/>
              <a:cs typeface="EB Garamond"/>
              <a:sym typeface="EB Garamond"/>
            </a:endParaRPr>
          </a:p>
        </p:txBody>
      </p:sp>
      <p:sp>
        <p:nvSpPr>
          <p:cNvPr id="145" name="Google Shape;145;p31"/>
          <p:cNvSpPr txBox="1"/>
          <p:nvPr/>
        </p:nvSpPr>
        <p:spPr>
          <a:xfrm>
            <a:off x="115800" y="0"/>
            <a:ext cx="4456200" cy="836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3400">
                <a:highlight>
                  <a:srgbClr val="CFE2F3"/>
                </a:highlight>
                <a:latin typeface="EB Garamond"/>
                <a:ea typeface="EB Garamond"/>
                <a:cs typeface="EB Garamond"/>
                <a:sym typeface="EB Garamond"/>
              </a:rPr>
              <a:t>CubeSat Subsystems</a:t>
            </a:r>
            <a:endParaRPr sz="3400">
              <a:solidFill>
                <a:srgbClr val="FFFFFF"/>
              </a:solidFill>
              <a:highlight>
                <a:srgbClr val="CFE2F3"/>
              </a:highlight>
              <a:latin typeface="EB Garamond"/>
              <a:ea typeface="EB Garamond"/>
              <a:cs typeface="EB Garamond"/>
              <a:sym typeface="EB Garamon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9" name="Shape 149"/>
        <p:cNvGrpSpPr/>
        <p:nvPr/>
      </p:nvGrpSpPr>
      <p:grpSpPr>
        <a:xfrm>
          <a:off x="0" y="0"/>
          <a:ext cx="0" cy="0"/>
          <a:chOff x="0" y="0"/>
          <a:chExt cx="0" cy="0"/>
        </a:xfrm>
      </p:grpSpPr>
      <p:sp>
        <p:nvSpPr>
          <p:cNvPr id="150" name="Google Shape;150;p32"/>
          <p:cNvSpPr txBox="1"/>
          <p:nvPr/>
        </p:nvSpPr>
        <p:spPr>
          <a:xfrm>
            <a:off x="498800" y="965050"/>
            <a:ext cx="1383000" cy="432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000">
                <a:highlight>
                  <a:srgbClr val="CFE2F3"/>
                </a:highlight>
                <a:latin typeface="EB Garamond"/>
                <a:ea typeface="EB Garamond"/>
                <a:cs typeface="EB Garamond"/>
                <a:sym typeface="EB Garamond"/>
              </a:rPr>
              <a:t>Mechanical</a:t>
            </a:r>
            <a:endParaRPr sz="2000">
              <a:highlight>
                <a:srgbClr val="CFE2F3"/>
              </a:highlight>
              <a:latin typeface="EB Garamond"/>
              <a:ea typeface="EB Garamond"/>
              <a:cs typeface="EB Garamond"/>
              <a:sym typeface="EB Garamond"/>
            </a:endParaRPr>
          </a:p>
        </p:txBody>
      </p:sp>
      <p:sp>
        <p:nvSpPr>
          <p:cNvPr id="151" name="Google Shape;151;p32"/>
          <p:cNvSpPr txBox="1"/>
          <p:nvPr/>
        </p:nvSpPr>
        <p:spPr>
          <a:xfrm>
            <a:off x="115800" y="0"/>
            <a:ext cx="4456200" cy="836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3400">
                <a:highlight>
                  <a:srgbClr val="CFE2F3"/>
                </a:highlight>
                <a:latin typeface="EB Garamond"/>
                <a:ea typeface="EB Garamond"/>
                <a:cs typeface="EB Garamond"/>
                <a:sym typeface="EB Garamond"/>
              </a:rPr>
              <a:t>CubeSat Subsystems</a:t>
            </a:r>
            <a:endParaRPr sz="3400">
              <a:solidFill>
                <a:srgbClr val="FFFFFF"/>
              </a:solidFill>
              <a:highlight>
                <a:srgbClr val="CFE2F3"/>
              </a:highlight>
              <a:latin typeface="EB Garamond"/>
              <a:ea typeface="EB Garamond"/>
              <a:cs typeface="EB Garamond"/>
              <a:sym typeface="EB Garamond"/>
            </a:endParaRPr>
          </a:p>
        </p:txBody>
      </p:sp>
      <p:sp>
        <p:nvSpPr>
          <p:cNvPr id="152" name="Google Shape;152;p32"/>
          <p:cNvSpPr txBox="1"/>
          <p:nvPr/>
        </p:nvSpPr>
        <p:spPr>
          <a:xfrm>
            <a:off x="1668525" y="3087725"/>
            <a:ext cx="2645100" cy="432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000">
                <a:highlight>
                  <a:srgbClr val="CFE2F3"/>
                </a:highlight>
                <a:latin typeface="EB Garamond"/>
                <a:ea typeface="EB Garamond"/>
                <a:cs typeface="EB Garamond"/>
                <a:sym typeface="EB Garamond"/>
              </a:rPr>
              <a:t>Radio Communication</a:t>
            </a:r>
            <a:endParaRPr sz="2000">
              <a:highlight>
                <a:srgbClr val="CFE2F3"/>
              </a:highlight>
              <a:latin typeface="EB Garamond"/>
              <a:ea typeface="EB Garamond"/>
              <a:cs typeface="EB Garamond"/>
              <a:sym typeface="EB Garamond"/>
            </a:endParaRPr>
          </a:p>
        </p:txBody>
      </p:sp>
      <p:sp>
        <p:nvSpPr>
          <p:cNvPr id="153" name="Google Shape;153;p32"/>
          <p:cNvSpPr txBox="1"/>
          <p:nvPr/>
        </p:nvSpPr>
        <p:spPr>
          <a:xfrm>
            <a:off x="5737825" y="3087725"/>
            <a:ext cx="1153200" cy="432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000">
                <a:highlight>
                  <a:srgbClr val="CFE2F3"/>
                </a:highlight>
                <a:latin typeface="EB Garamond"/>
                <a:ea typeface="EB Garamond"/>
                <a:cs typeface="EB Garamond"/>
                <a:sym typeface="EB Garamond"/>
              </a:rPr>
              <a:t>Software</a:t>
            </a:r>
            <a:endParaRPr sz="2000">
              <a:highlight>
                <a:srgbClr val="CFE2F3"/>
              </a:highlight>
              <a:latin typeface="EB Garamond"/>
              <a:ea typeface="EB Garamond"/>
              <a:cs typeface="EB Garamond"/>
              <a:sym typeface="EB Garamond"/>
            </a:endParaRPr>
          </a:p>
        </p:txBody>
      </p:sp>
      <p:sp>
        <p:nvSpPr>
          <p:cNvPr id="154" name="Google Shape;154;p32"/>
          <p:cNvSpPr txBox="1"/>
          <p:nvPr/>
        </p:nvSpPr>
        <p:spPr>
          <a:xfrm>
            <a:off x="3172600" y="965050"/>
            <a:ext cx="2202000" cy="432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000">
                <a:highlight>
                  <a:srgbClr val="CFE2F3"/>
                </a:highlight>
                <a:latin typeface="EB Garamond"/>
                <a:ea typeface="EB Garamond"/>
                <a:cs typeface="EB Garamond"/>
                <a:sym typeface="EB Garamond"/>
              </a:rPr>
              <a:t>Power and Electrical</a:t>
            </a:r>
            <a:endParaRPr sz="2000">
              <a:highlight>
                <a:srgbClr val="CFE2F3"/>
              </a:highlight>
              <a:latin typeface="EB Garamond"/>
              <a:ea typeface="EB Garamond"/>
              <a:cs typeface="EB Garamond"/>
              <a:sym typeface="EB Garamond"/>
            </a:endParaRPr>
          </a:p>
        </p:txBody>
      </p:sp>
      <p:sp>
        <p:nvSpPr>
          <p:cNvPr id="155" name="Google Shape;155;p32"/>
          <p:cNvSpPr txBox="1"/>
          <p:nvPr/>
        </p:nvSpPr>
        <p:spPr>
          <a:xfrm>
            <a:off x="7062875" y="1149175"/>
            <a:ext cx="1037100" cy="432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000">
                <a:highlight>
                  <a:srgbClr val="CFE2F3"/>
                </a:highlight>
                <a:latin typeface="EB Garamond"/>
                <a:ea typeface="EB Garamond"/>
                <a:cs typeface="EB Garamond"/>
                <a:sym typeface="EB Garamond"/>
              </a:rPr>
              <a:t>Payload</a:t>
            </a:r>
            <a:endParaRPr sz="2000">
              <a:highlight>
                <a:srgbClr val="CFE2F3"/>
              </a:highlight>
              <a:latin typeface="EB Garamond"/>
              <a:ea typeface="EB Garamond"/>
              <a:cs typeface="EB Garamond"/>
              <a:sym typeface="EB Garamond"/>
            </a:endParaRPr>
          </a:p>
        </p:txBody>
      </p:sp>
      <p:pic>
        <p:nvPicPr>
          <p:cNvPr id="156" name="Google Shape;156;p32"/>
          <p:cNvPicPr preferRelativeResize="0"/>
          <p:nvPr/>
        </p:nvPicPr>
        <p:blipFill rotWithShape="1">
          <a:blip r:embed="rId3">
            <a:alphaModFix/>
          </a:blip>
          <a:srcRect b="9799" l="19822" r="19052" t="11111"/>
          <a:stretch/>
        </p:blipFill>
        <p:spPr>
          <a:xfrm>
            <a:off x="2978225" y="1666575"/>
            <a:ext cx="1335399" cy="1151925"/>
          </a:xfrm>
          <a:prstGeom prst="rect">
            <a:avLst/>
          </a:prstGeom>
          <a:noFill/>
          <a:ln>
            <a:noFill/>
          </a:ln>
        </p:spPr>
      </p:pic>
      <p:pic>
        <p:nvPicPr>
          <p:cNvPr id="157" name="Google Shape;157;p32"/>
          <p:cNvPicPr preferRelativeResize="0"/>
          <p:nvPr/>
        </p:nvPicPr>
        <p:blipFill rotWithShape="1">
          <a:blip r:embed="rId4">
            <a:alphaModFix/>
          </a:blip>
          <a:srcRect b="9592" l="13360" r="9455" t="13300"/>
          <a:stretch/>
        </p:blipFill>
        <p:spPr>
          <a:xfrm>
            <a:off x="4415947" y="1666575"/>
            <a:ext cx="1153029" cy="1151926"/>
          </a:xfrm>
          <a:prstGeom prst="rect">
            <a:avLst/>
          </a:prstGeom>
          <a:noFill/>
          <a:ln>
            <a:noFill/>
          </a:ln>
        </p:spPr>
      </p:pic>
      <p:pic>
        <p:nvPicPr>
          <p:cNvPr id="158" name="Google Shape;158;p32"/>
          <p:cNvPicPr preferRelativeResize="0"/>
          <p:nvPr/>
        </p:nvPicPr>
        <p:blipFill>
          <a:blip r:embed="rId5">
            <a:alphaModFix/>
          </a:blip>
          <a:stretch>
            <a:fillRect/>
          </a:stretch>
        </p:blipFill>
        <p:spPr>
          <a:xfrm>
            <a:off x="522600" y="1474750"/>
            <a:ext cx="1335400" cy="1359693"/>
          </a:xfrm>
          <a:prstGeom prst="rect">
            <a:avLst/>
          </a:prstGeom>
          <a:noFill/>
          <a:ln>
            <a:noFill/>
          </a:ln>
        </p:spPr>
      </p:pic>
      <p:pic>
        <p:nvPicPr>
          <p:cNvPr id="159" name="Google Shape;159;p32"/>
          <p:cNvPicPr preferRelativeResize="0"/>
          <p:nvPr/>
        </p:nvPicPr>
        <p:blipFill rotWithShape="1">
          <a:blip r:embed="rId6">
            <a:alphaModFix/>
          </a:blip>
          <a:srcRect b="-1651" l="-1245" r="8325" t="6712"/>
          <a:stretch/>
        </p:blipFill>
        <p:spPr>
          <a:xfrm>
            <a:off x="5374612" y="3637100"/>
            <a:ext cx="1879649" cy="1280349"/>
          </a:xfrm>
          <a:prstGeom prst="rect">
            <a:avLst/>
          </a:prstGeom>
          <a:noFill/>
          <a:ln>
            <a:noFill/>
          </a:ln>
        </p:spPr>
      </p:pic>
      <p:pic>
        <p:nvPicPr>
          <p:cNvPr id="160" name="Google Shape;160;p32"/>
          <p:cNvPicPr preferRelativeResize="0"/>
          <p:nvPr/>
        </p:nvPicPr>
        <p:blipFill rotWithShape="1">
          <a:blip r:embed="rId7">
            <a:alphaModFix/>
          </a:blip>
          <a:srcRect b="0" l="5957" r="6941" t="0"/>
          <a:stretch/>
        </p:blipFill>
        <p:spPr>
          <a:xfrm>
            <a:off x="1861275" y="3472800"/>
            <a:ext cx="2076099" cy="1589150"/>
          </a:xfrm>
          <a:prstGeom prst="rect">
            <a:avLst/>
          </a:prstGeom>
          <a:noFill/>
          <a:ln>
            <a:noFill/>
          </a:ln>
        </p:spPr>
      </p:pic>
      <p:pic>
        <p:nvPicPr>
          <p:cNvPr id="161" name="Google Shape;161;p32"/>
          <p:cNvPicPr preferRelativeResize="0"/>
          <p:nvPr/>
        </p:nvPicPr>
        <p:blipFill>
          <a:blip r:embed="rId8">
            <a:alphaModFix/>
          </a:blip>
          <a:stretch>
            <a:fillRect/>
          </a:stretch>
        </p:blipFill>
        <p:spPr>
          <a:xfrm>
            <a:off x="6007369" y="1666587"/>
            <a:ext cx="1727880" cy="1151925"/>
          </a:xfrm>
          <a:prstGeom prst="rect">
            <a:avLst/>
          </a:prstGeom>
          <a:noFill/>
          <a:ln>
            <a:noFill/>
          </a:ln>
        </p:spPr>
      </p:pic>
      <p:pic>
        <p:nvPicPr>
          <p:cNvPr id="162" name="Google Shape;162;p32"/>
          <p:cNvPicPr preferRelativeResize="0"/>
          <p:nvPr/>
        </p:nvPicPr>
        <p:blipFill>
          <a:blip r:embed="rId9">
            <a:alphaModFix/>
          </a:blip>
          <a:stretch>
            <a:fillRect/>
          </a:stretch>
        </p:blipFill>
        <p:spPr>
          <a:xfrm>
            <a:off x="7990088" y="1738173"/>
            <a:ext cx="914124" cy="100875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6" name="Shape 166"/>
        <p:cNvGrpSpPr/>
        <p:nvPr/>
      </p:nvGrpSpPr>
      <p:grpSpPr>
        <a:xfrm>
          <a:off x="0" y="0"/>
          <a:ext cx="0" cy="0"/>
          <a:chOff x="0" y="0"/>
          <a:chExt cx="0" cy="0"/>
        </a:xfrm>
      </p:grpSpPr>
      <p:sp>
        <p:nvSpPr>
          <p:cNvPr id="167" name="Google Shape;167;p33"/>
          <p:cNvSpPr txBox="1"/>
          <p:nvPr/>
        </p:nvSpPr>
        <p:spPr>
          <a:xfrm>
            <a:off x="115800" y="0"/>
            <a:ext cx="4456200" cy="836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3400">
                <a:highlight>
                  <a:srgbClr val="CFE2F3"/>
                </a:highlight>
                <a:latin typeface="EB Garamond"/>
                <a:ea typeface="EB Garamond"/>
                <a:cs typeface="EB Garamond"/>
                <a:sym typeface="EB Garamond"/>
              </a:rPr>
              <a:t>CubeSats in the field</a:t>
            </a:r>
            <a:endParaRPr sz="3400">
              <a:solidFill>
                <a:srgbClr val="FFFFFF"/>
              </a:solidFill>
              <a:highlight>
                <a:srgbClr val="CFE2F3"/>
              </a:highlight>
              <a:latin typeface="EB Garamond"/>
              <a:ea typeface="EB Garamond"/>
              <a:cs typeface="EB Garamond"/>
              <a:sym typeface="EB Garamond"/>
            </a:endParaRPr>
          </a:p>
        </p:txBody>
      </p:sp>
      <p:sp>
        <p:nvSpPr>
          <p:cNvPr id="168" name="Google Shape;168;p33"/>
          <p:cNvSpPr txBox="1"/>
          <p:nvPr/>
        </p:nvSpPr>
        <p:spPr>
          <a:xfrm>
            <a:off x="115800" y="767225"/>
            <a:ext cx="1756500" cy="836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3000">
                <a:highlight>
                  <a:srgbClr val="CFE2F3"/>
                </a:highlight>
                <a:latin typeface="EB Garamond"/>
                <a:ea typeface="EB Garamond"/>
                <a:cs typeface="EB Garamond"/>
                <a:sym typeface="EB Garamond"/>
              </a:rPr>
              <a:t>Kaituo 1B</a:t>
            </a:r>
            <a:endParaRPr sz="3000">
              <a:solidFill>
                <a:srgbClr val="FFFFFF"/>
              </a:solidFill>
              <a:highlight>
                <a:srgbClr val="CFE2F3"/>
              </a:highlight>
              <a:latin typeface="EB Garamond"/>
              <a:ea typeface="EB Garamond"/>
              <a:cs typeface="EB Garamond"/>
              <a:sym typeface="EB Garamond"/>
            </a:endParaRPr>
          </a:p>
        </p:txBody>
      </p:sp>
      <p:pic>
        <p:nvPicPr>
          <p:cNvPr id="169" name="Google Shape;169;p33"/>
          <p:cNvPicPr preferRelativeResize="0"/>
          <p:nvPr/>
        </p:nvPicPr>
        <p:blipFill rotWithShape="1">
          <a:blip r:embed="rId3">
            <a:alphaModFix/>
          </a:blip>
          <a:srcRect b="0" l="11808" r="8082" t="0"/>
          <a:stretch/>
        </p:blipFill>
        <p:spPr>
          <a:xfrm>
            <a:off x="3681550" y="891325"/>
            <a:ext cx="4806100" cy="4002300"/>
          </a:xfrm>
          <a:prstGeom prst="rect">
            <a:avLst/>
          </a:prstGeom>
          <a:noFill/>
          <a:ln>
            <a:noFill/>
          </a:ln>
        </p:spPr>
      </p:pic>
      <p:pic>
        <p:nvPicPr>
          <p:cNvPr id="170" name="Google Shape;170;p33"/>
          <p:cNvPicPr preferRelativeResize="0"/>
          <p:nvPr/>
        </p:nvPicPr>
        <p:blipFill rotWithShape="1">
          <a:blip r:embed="rId4">
            <a:alphaModFix/>
          </a:blip>
          <a:srcRect b="0" l="18299" r="16061" t="0"/>
          <a:stretch/>
        </p:blipFill>
        <p:spPr>
          <a:xfrm>
            <a:off x="200550" y="1823475"/>
            <a:ext cx="2960825" cy="30358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